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与副标题">
    <p:spTree>
      <p:nvGrpSpPr>
        <p:cNvPr id="1" name=""/>
        <p:cNvGrpSpPr/>
        <p:nvPr/>
      </p:nvGrpSpPr>
      <p:grpSpPr>
        <a:xfrm>
          <a:off x="0" y="0"/>
          <a:ext cx="0" cy="0"/>
          <a:chOff x="0" y="0"/>
          <a:chExt cx="0" cy="0"/>
        </a:xfrm>
      </p:grpSpPr>
      <p:sp>
        <p:nvSpPr>
          <p:cNvPr id="11" name="标题文本"/>
          <p:cNvSpPr txBox="1"/>
          <p:nvPr>
            <p:ph type="title"/>
          </p:nvPr>
        </p:nvSpPr>
        <p:spPr>
          <a:xfrm>
            <a:off x="1270000" y="1638300"/>
            <a:ext cx="10464800" cy="3302000"/>
          </a:xfrm>
          <a:prstGeom prst="rect">
            <a:avLst/>
          </a:prstGeom>
        </p:spPr>
        <p:txBody>
          <a:bodyPr anchor="b"/>
          <a:lstStyle/>
          <a:p>
            <a:pPr/>
            <a:r>
              <a:t>标题文本</a:t>
            </a:r>
          </a:p>
        </p:txBody>
      </p:sp>
      <p:sp>
        <p:nvSpPr>
          <p:cNvPr id="12" name="正文级别 1…"/>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b="1" sz="2800">
                <a:latin typeface="Helvetica"/>
                <a:ea typeface="Helvetica"/>
                <a:cs typeface="Helvetica"/>
                <a:sym typeface="Helvetica"/>
              </a:defRPr>
            </a:lvl1pPr>
          </a:lstStyle>
          <a:p>
            <a:pPr/>
            <a:r>
              <a:t>–Johnny Appleseed</a:t>
            </a:r>
          </a:p>
        </p:txBody>
      </p:sp>
      <p:sp>
        <p:nvSpPr>
          <p:cNvPr id="94" name="“在此键入引文。”"/>
          <p:cNvSpPr txBox="1"/>
          <p:nvPr>
            <p:ph type="body" sz="quarter" idx="14"/>
          </p:nvPr>
        </p:nvSpPr>
        <p:spPr>
          <a:xfrm>
            <a:off x="1270000" y="4203699"/>
            <a:ext cx="10464800" cy="812801"/>
          </a:xfrm>
          <a:prstGeom prst="rect">
            <a:avLst/>
          </a:prstGeom>
        </p:spPr>
        <p:txBody>
          <a:bodyPr>
            <a:spAutoFit/>
          </a:bodyPr>
          <a:lstStyle>
            <a:lvl1pPr marL="0" indent="0" algn="ctr">
              <a:spcBef>
                <a:spcPts val="2400"/>
              </a:spcBef>
              <a:buSzTx/>
              <a:buNone/>
              <a:defRPr sz="4000"/>
            </a:lvl1pPr>
          </a:lstStyle>
          <a:p>
            <a:pPr/>
            <a:r>
              <a:t>“在此键入引文。”</a:t>
            </a:r>
          </a:p>
        </p:txBody>
      </p:sp>
      <p:sp>
        <p:nvSpPr>
          <p:cNvPr id="95"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02" name="图像"/>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spTree>
      <p:nvGrpSpPr>
        <p:cNvPr id="1" name=""/>
        <p:cNvGrpSpPr/>
        <p:nvPr/>
      </p:nvGrpSpPr>
      <p:grpSpPr>
        <a:xfrm>
          <a:off x="0" y="0"/>
          <a:ext cx="0" cy="0"/>
          <a:chOff x="0" y="0"/>
          <a:chExt cx="0" cy="0"/>
        </a:xfrm>
      </p:grpSpPr>
      <p:sp>
        <p:nvSpPr>
          <p:cNvPr id="20" name="图像"/>
          <p:cNvSpPr/>
          <p:nvPr>
            <p:ph type="pic" idx="13"/>
          </p:nvPr>
        </p:nvSpPr>
        <p:spPr>
          <a:xfrm>
            <a:off x="1600200" y="635000"/>
            <a:ext cx="9779000" cy="5918200"/>
          </a:xfrm>
          <a:prstGeom prst="rect">
            <a:avLst/>
          </a:prstGeom>
        </p:spPr>
        <p:txBody>
          <a:bodyPr lIns="91439" tIns="45719" rIns="91439" bIns="45719" anchor="t">
            <a:noAutofit/>
          </a:bodyPr>
          <a:lstStyle/>
          <a:p>
            <a:pPr/>
          </a:p>
        </p:txBody>
      </p:sp>
      <p:sp>
        <p:nvSpPr>
          <p:cNvPr id="21" name="标题文本"/>
          <p:cNvSpPr txBox="1"/>
          <p:nvPr>
            <p:ph type="title"/>
          </p:nvPr>
        </p:nvSpPr>
        <p:spPr>
          <a:xfrm>
            <a:off x="1270000" y="6718300"/>
            <a:ext cx="10464800" cy="1422400"/>
          </a:xfrm>
          <a:prstGeom prst="rect">
            <a:avLst/>
          </a:prstGeom>
        </p:spPr>
        <p:txBody>
          <a:bodyPr anchor="b"/>
          <a:lstStyle/>
          <a:p>
            <a:pPr/>
            <a:r>
              <a:t>标题文本</a:t>
            </a:r>
          </a:p>
        </p:txBody>
      </p:sp>
      <p:sp>
        <p:nvSpPr>
          <p:cNvPr id="22" name="正文级别 1…"/>
          <p:cNvSpPr txBox="1"/>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1270000" y="3225800"/>
            <a:ext cx="10464800" cy="3302000"/>
          </a:xfrm>
          <a:prstGeom prst="rect">
            <a:avLst/>
          </a:prstGeom>
        </p:spPr>
        <p:txBody>
          <a:bodyPr/>
          <a:lstStyle/>
          <a:p>
            <a:pPr/>
            <a:r>
              <a:t>标题文本</a:t>
            </a:r>
          </a:p>
        </p:txBody>
      </p:sp>
      <p:sp>
        <p:nvSpPr>
          <p:cNvPr id="31"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spTree>
      <p:nvGrpSpPr>
        <p:cNvPr id="1" name=""/>
        <p:cNvGrpSpPr/>
        <p:nvPr/>
      </p:nvGrpSpPr>
      <p:grpSpPr>
        <a:xfrm>
          <a:off x="0" y="0"/>
          <a:ext cx="0" cy="0"/>
          <a:chOff x="0" y="0"/>
          <a:chExt cx="0" cy="0"/>
        </a:xfrm>
      </p:grpSpPr>
      <p:sp>
        <p:nvSpPr>
          <p:cNvPr id="38" name="图像"/>
          <p:cNvSpPr/>
          <p:nvPr>
            <p:ph type="pic" sz="half" idx="13"/>
          </p:nvPr>
        </p:nvSpPr>
        <p:spPr>
          <a:xfrm>
            <a:off x="6718300" y="762000"/>
            <a:ext cx="5334000" cy="8242300"/>
          </a:xfrm>
          <a:prstGeom prst="rect">
            <a:avLst/>
          </a:prstGeom>
        </p:spPr>
        <p:txBody>
          <a:bodyPr lIns="91439" tIns="45719" rIns="91439" bIns="45719" anchor="t">
            <a:noAutofit/>
          </a:bodyPr>
          <a:lstStyle/>
          <a:p>
            <a:pPr/>
          </a:p>
        </p:txBody>
      </p:sp>
      <p:sp>
        <p:nvSpPr>
          <p:cNvPr id="39" name="标题文本"/>
          <p:cNvSpPr txBox="1"/>
          <p:nvPr>
            <p:ph type="title"/>
          </p:nvPr>
        </p:nvSpPr>
        <p:spPr>
          <a:xfrm>
            <a:off x="952500" y="762000"/>
            <a:ext cx="5334000" cy="4000500"/>
          </a:xfrm>
          <a:prstGeom prst="rect">
            <a:avLst/>
          </a:prstGeom>
        </p:spPr>
        <p:txBody>
          <a:bodyPr anchor="b"/>
          <a:lstStyle>
            <a:lvl1pPr>
              <a:defRPr sz="6000"/>
            </a:lvl1pPr>
          </a:lstStyle>
          <a:p>
            <a:pPr/>
            <a:r>
              <a:t>标题文本</a:t>
            </a:r>
          </a:p>
        </p:txBody>
      </p:sp>
      <p:sp>
        <p:nvSpPr>
          <p:cNvPr id="40" name="正文级别 1…"/>
          <p:cNvSpPr txBox="1"/>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5" name="图像"/>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xfrm>
            <a:off x="952500" y="1270000"/>
            <a:ext cx="11099800" cy="72136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83" name="图像"/>
          <p:cNvSpPr/>
          <p:nvPr>
            <p:ph type="pic" sz="quarter" idx="13"/>
          </p:nvPr>
        </p:nvSpPr>
        <p:spPr>
          <a:xfrm>
            <a:off x="6718300" y="5092700"/>
            <a:ext cx="5334000" cy="3898900"/>
          </a:xfrm>
          <a:prstGeom prst="rect">
            <a:avLst/>
          </a:prstGeom>
        </p:spPr>
        <p:txBody>
          <a:bodyPr lIns="91439" tIns="45719" rIns="91439" bIns="45719" anchor="t">
            <a:noAutofit/>
          </a:bodyPr>
          <a:lstStyle/>
          <a:p>
            <a:pPr/>
          </a:p>
        </p:txBody>
      </p:sp>
      <p:sp>
        <p:nvSpPr>
          <p:cNvPr id="84" name="图像"/>
          <p:cNvSpPr/>
          <p:nvPr>
            <p:ph type="pic" sz="quarter" idx="14"/>
          </p:nvPr>
        </p:nvSpPr>
        <p:spPr>
          <a:xfrm>
            <a:off x="6718300" y="762000"/>
            <a:ext cx="5334000" cy="3898900"/>
          </a:xfrm>
          <a:prstGeom prst="rect">
            <a:avLst/>
          </a:prstGeom>
        </p:spPr>
        <p:txBody>
          <a:bodyPr lIns="91439" tIns="45719" rIns="91439" bIns="45719" anchor="t">
            <a:noAutofit/>
          </a:bodyPr>
          <a:lstStyle/>
          <a:p>
            <a:pPr/>
          </a:p>
        </p:txBody>
      </p:sp>
      <p:sp>
        <p:nvSpPr>
          <p:cNvPr id="85" name="图像"/>
          <p:cNvSpPr/>
          <p:nvPr>
            <p:ph type="pic" sz="half" idx="15"/>
          </p:nvPr>
        </p:nvSpPr>
        <p:spPr>
          <a:xfrm>
            <a:off x="952500" y="762884"/>
            <a:ext cx="5334000" cy="8229601"/>
          </a:xfrm>
          <a:prstGeom prst="rect">
            <a:avLst/>
          </a:prstGeom>
        </p:spPr>
        <p:txBody>
          <a:bodyPr lIns="91439" tIns="45719" rIns="91439" bIns="45719" anchor="t">
            <a:noAutofit/>
          </a:bodyPr>
          <a:lstStyle/>
          <a:p>
            <a:pPr/>
          </a:p>
        </p:txBody>
      </p:sp>
      <p:sp>
        <p:nvSpPr>
          <p:cNvPr id="86" name="幻灯片编号"/>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标题文本"/>
          <p:cNvSpPr txBox="1"/>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正文级别 1…"/>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 Id="rId3" Type="http://schemas.openxmlformats.org/officeDocument/2006/relationships/image" Target="../media/image15.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7.png"/><Relationship Id="rId3" Type="http://schemas.openxmlformats.org/officeDocument/2006/relationships/image" Target="../media/image108.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9.png"/><Relationship Id="rId3" Type="http://schemas.openxmlformats.org/officeDocument/2006/relationships/image" Target="../media/image110.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1.png"/><Relationship Id="rId3" Type="http://schemas.openxmlformats.org/officeDocument/2006/relationships/image" Target="../media/image112.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3.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4.png"/><Relationship Id="rId3" Type="http://schemas.openxmlformats.org/officeDocument/2006/relationships/image" Target="../media/image115.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6.png"/><Relationship Id="rId3" Type="http://schemas.openxmlformats.org/officeDocument/2006/relationships/image" Target="../media/image117.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3.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1.png"/><Relationship Id="rId3" Type="http://schemas.openxmlformats.org/officeDocument/2006/relationships/image" Target="../media/image132.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3.png"/><Relationship Id="rId3" Type="http://schemas.openxmlformats.org/officeDocument/2006/relationships/image" Target="../media/image134.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5.png"/><Relationship Id="rId3" Type="http://schemas.openxmlformats.org/officeDocument/2006/relationships/image" Target="../media/image136.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7.png"/><Relationship Id="rId3" Type="http://schemas.openxmlformats.org/officeDocument/2006/relationships/image" Target="../media/image138.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9.png"/><Relationship Id="rId3" Type="http://schemas.openxmlformats.org/officeDocument/2006/relationships/image" Target="../media/image140.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1.png"/><Relationship Id="rId3" Type="http://schemas.openxmlformats.org/officeDocument/2006/relationships/image" Target="../media/image142.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3.png"/><Relationship Id="rId3" Type="http://schemas.openxmlformats.org/officeDocument/2006/relationships/image" Target="../media/image144.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5.png"/><Relationship Id="rId3" Type="http://schemas.openxmlformats.org/officeDocument/2006/relationships/image" Target="../media/image146.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7.png"/><Relationship Id="rId3" Type="http://schemas.openxmlformats.org/officeDocument/2006/relationships/image" Target="../media/image14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 Id="rId3" Type="http://schemas.openxmlformats.org/officeDocument/2006/relationships/image" Target="../media/image19.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9.png"/><Relationship Id="rId3" Type="http://schemas.openxmlformats.org/officeDocument/2006/relationships/image" Target="../media/image150.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localhost/showCompareAddItems.action?formatEditionUid=8bf79c9f134611e99b31001c4264caa8&amp;formatEditionUid_2=e345b75e0781415abd9736c0ed2054ee&amp;project_id=1&amp;changed=true%22%20%5Ct%20%22_blank" TargetMode="External"/><Relationship Id="rId3" Type="http://schemas.openxmlformats.org/officeDocument/2006/relationships/hyperlink" Target="http://localhost/showCompareUpdateItems.action?formatEditionUid=8bf79c9f134611e99b31001c4264caa8&amp;formatEditionUid_2=e345b75e0781415abd9736c0ed2054ee&amp;project_id=1&amp;changed=true%22%20%5Ct%20%22_blank" TargetMode="External"/><Relationship Id="rId4" Type="http://schemas.openxmlformats.org/officeDocument/2006/relationships/hyperlink" Target="http://localhost/showCo" TargetMode="External"/><Relationship Id="rId5" Type="http://schemas.openxmlformats.org/officeDocument/2006/relationships/hyperlink" Target="http://localhost/loadCompareEditionInfo.action?formatEditionUid=e345b75e0781415abd9736c0ed2054ee&amp;formatEditionUid_2=8bf79c9f134611e99b31001c4264caa8&amp;project_id=1" TargetMode="Externa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1.png"/><Relationship Id="rId3" Type="http://schemas.openxmlformats.org/officeDocument/2006/relationships/image" Target="../media/image152.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3.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4.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21.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3.jpeg"/><Relationship Id="rId5" Type="http://schemas.openxmlformats.org/officeDocument/2006/relationships/image" Target="../media/image161.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6.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2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 Id="rId3" Type="http://schemas.openxmlformats.org/officeDocument/2006/relationships/image" Target="../media/image3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 Id="rId3" Type="http://schemas.openxmlformats.org/officeDocument/2006/relationships/image" Target="../media/image3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 Id="rId3" Type="http://schemas.openxmlformats.org/officeDocument/2006/relationships/image" Target="../media/image4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 Id="rId3" Type="http://schemas.openxmlformats.org/officeDocument/2006/relationships/image" Target="../media/image4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 Id="rId3" Type="http://schemas.openxmlformats.org/officeDocument/2006/relationships/image" Target="../media/image4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0.png"/><Relationship Id="rId3" Type="http://schemas.openxmlformats.org/officeDocument/2006/relationships/image" Target="../media/image5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png"/><Relationship Id="rId3" Type="http://schemas.openxmlformats.org/officeDocument/2006/relationships/image" Target="../media/image5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8.png"/><Relationship Id="rId3" Type="http://schemas.openxmlformats.org/officeDocument/2006/relationships/image" Target="../media/image51.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8.png"/><Relationship Id="rId3" Type="http://schemas.openxmlformats.org/officeDocument/2006/relationships/image" Target="../media/image6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2.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3.png"/><Relationship Id="rId3" Type="http://schemas.openxmlformats.org/officeDocument/2006/relationships/image" Target="../media/image74.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5.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7.png"/><Relationship Id="rId3" Type="http://schemas.openxmlformats.org/officeDocument/2006/relationships/image" Target="../media/image78.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9.png"/><Relationship Id="rId3" Type="http://schemas.openxmlformats.org/officeDocument/2006/relationships/image" Target="../media/image80.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1.png"/><Relationship Id="rId3" Type="http://schemas.openxmlformats.org/officeDocument/2006/relationships/image" Target="../media/image82.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3.png"/><Relationship Id="rId3" Type="http://schemas.openxmlformats.org/officeDocument/2006/relationships/image" Target="../media/image8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5.png"/><Relationship Id="rId3" Type="http://schemas.openxmlformats.org/officeDocument/2006/relationships/image" Target="../media/image86.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7.png"/><Relationship Id="rId3" Type="http://schemas.openxmlformats.org/officeDocument/2006/relationships/image" Target="../media/image88.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9.png"/><Relationship Id="rId3" Type="http://schemas.openxmlformats.org/officeDocument/2006/relationships/image" Target="../media/image90.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9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2.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3.png"/><Relationship Id="rId3" Type="http://schemas.openxmlformats.org/officeDocument/2006/relationships/image" Target="../media/image94.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5.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6.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7.png"/><Relationship Id="rId3" Type="http://schemas.openxmlformats.org/officeDocument/2006/relationships/image" Target="../media/image9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9.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0.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1.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2.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3.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4.png"/><Relationship Id="rId3" Type="http://schemas.openxmlformats.org/officeDocument/2006/relationships/image" Target="../media/image105.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9" name="小组LOGO.PNG" descr="小组LOGO.PNG"/>
          <p:cNvPicPr>
            <a:picLocks noChangeAspect="1"/>
          </p:cNvPicPr>
          <p:nvPr/>
        </p:nvPicPr>
        <p:blipFill>
          <a:blip r:embed="rId3">
            <a:extLst/>
          </a:blip>
          <a:srcRect l="0" t="0" r="0" b="0"/>
          <a:stretch>
            <a:fillRect/>
          </a:stretch>
        </p:blipFill>
        <p:spPr>
          <a:xfrm>
            <a:off x="3709013" y="1513351"/>
            <a:ext cx="5586774" cy="5586773"/>
          </a:xfrm>
          <a:prstGeom prst="rect">
            <a:avLst/>
          </a:prstGeom>
          <a:ln w="12700">
            <a:miter lim="400000"/>
          </a:ln>
          <a:effectLst>
            <a:outerShdw sx="100000" sy="100000" kx="0" ky="0" algn="b" rotWithShape="0" blurRad="63500" dist="66456" dir="5400000">
              <a:srgbClr val="000000">
                <a:alpha val="50000"/>
              </a:srgbClr>
            </a:outerShdw>
          </a:effectLst>
        </p:spPr>
      </p:pic>
      <p:sp>
        <p:nvSpPr>
          <p:cNvPr id="120" name="FINAL REVIEW"/>
          <p:cNvSpPr txBox="1"/>
          <p:nvPr/>
        </p:nvSpPr>
        <p:spPr>
          <a:xfrm>
            <a:off x="3847579" y="6837619"/>
            <a:ext cx="5309642" cy="736477"/>
          </a:xfrm>
          <a:prstGeom prst="rect">
            <a:avLst/>
          </a:prstGeom>
          <a:ln w="12700">
            <a:miter lim="400000"/>
          </a:ln>
          <a:effectLst>
            <a:outerShdw sx="100000" sy="100000" kx="0" ky="0" algn="b" rotWithShape="0" blurRad="63500" dist="69483"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000">
                <a:solidFill>
                  <a:srgbClr val="000000"/>
                </a:solidFill>
                <a:latin typeface="Rockwell"/>
                <a:ea typeface="Rockwell"/>
                <a:cs typeface="Rockwell"/>
                <a:sym typeface="Rockwell"/>
              </a:defRPr>
            </a:lvl1pPr>
          </a:lstStyle>
          <a:p>
            <a:pPr/>
            <a:r>
              <a:t>FINAL REVIEW</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187"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188" name="甘特图"/>
          <p:cNvSpPr txBox="1"/>
          <p:nvPr/>
        </p:nvSpPr>
        <p:spPr>
          <a:xfrm>
            <a:off x="5873749" y="1699908"/>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甘特图</a:t>
            </a:r>
          </a:p>
        </p:txBody>
      </p:sp>
      <p:grpSp>
        <p:nvGrpSpPr>
          <p:cNvPr id="191" name="图像"/>
          <p:cNvGrpSpPr/>
          <p:nvPr/>
        </p:nvGrpSpPr>
        <p:grpSpPr>
          <a:xfrm>
            <a:off x="1708150" y="3687499"/>
            <a:ext cx="9588500" cy="3187701"/>
            <a:chOff x="0" y="0"/>
            <a:chExt cx="9588500" cy="3187700"/>
          </a:xfrm>
        </p:grpSpPr>
        <p:pic>
          <p:nvPicPr>
            <p:cNvPr id="190" name="图像" descr="图像"/>
            <p:cNvPicPr>
              <a:picLocks noChangeAspect="1"/>
            </p:cNvPicPr>
            <p:nvPr/>
          </p:nvPicPr>
          <p:blipFill>
            <a:blip r:embed="rId2">
              <a:extLst/>
            </a:blip>
            <a:stretch>
              <a:fillRect/>
            </a:stretch>
          </p:blipFill>
          <p:spPr>
            <a:xfrm>
              <a:off x="88900" y="50800"/>
              <a:ext cx="9410700" cy="2959100"/>
            </a:xfrm>
            <a:prstGeom prst="rect">
              <a:avLst/>
            </a:prstGeom>
            <a:ln>
              <a:noFill/>
            </a:ln>
            <a:effectLst/>
          </p:spPr>
        </p:pic>
        <p:pic>
          <p:nvPicPr>
            <p:cNvPr id="189" name="图像" descr="图像"/>
            <p:cNvPicPr>
              <a:picLocks noChangeAspect="0"/>
            </p:cNvPicPr>
            <p:nvPr/>
          </p:nvPicPr>
          <p:blipFill>
            <a:blip r:embed="rId3">
              <a:extLst/>
            </a:blip>
            <a:stretch>
              <a:fillRect/>
            </a:stretch>
          </p:blipFill>
          <p:spPr>
            <a:xfrm>
              <a:off x="0" y="0"/>
              <a:ext cx="9588500" cy="31877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36" name="用户手册"/>
          <p:cNvSpPr txBox="1"/>
          <p:nvPr/>
        </p:nvSpPr>
        <p:spPr>
          <a:xfrm>
            <a:off x="5480049" y="1039235"/>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用户手册</a:t>
            </a:r>
          </a:p>
        </p:txBody>
      </p:sp>
      <p:grpSp>
        <p:nvGrpSpPr>
          <p:cNvPr id="739" name="51291547567659_.pic_hd.jpg"/>
          <p:cNvGrpSpPr/>
          <p:nvPr/>
        </p:nvGrpSpPr>
        <p:grpSpPr>
          <a:xfrm>
            <a:off x="2387600" y="2069480"/>
            <a:ext cx="8229600" cy="6464301"/>
            <a:chOff x="0" y="0"/>
            <a:chExt cx="8229600" cy="6464300"/>
          </a:xfrm>
        </p:grpSpPr>
        <p:pic>
          <p:nvPicPr>
            <p:cNvPr id="738" name="51291547567659_.pic_hd.jpg" descr="51291547567659_.pic_hd.jpg"/>
            <p:cNvPicPr>
              <a:picLocks noChangeAspect="1"/>
            </p:cNvPicPr>
            <p:nvPr/>
          </p:nvPicPr>
          <p:blipFill>
            <a:blip r:embed="rId2">
              <a:extLst/>
            </a:blip>
            <a:stretch>
              <a:fillRect/>
            </a:stretch>
          </p:blipFill>
          <p:spPr>
            <a:xfrm>
              <a:off x="88900" y="50800"/>
              <a:ext cx="8051800" cy="6235700"/>
            </a:xfrm>
            <a:prstGeom prst="rect">
              <a:avLst/>
            </a:prstGeom>
            <a:ln>
              <a:noFill/>
            </a:ln>
            <a:effectLst/>
          </p:spPr>
        </p:pic>
        <p:pic>
          <p:nvPicPr>
            <p:cNvPr id="737" name="51291547567659_.pic_hd.jpg" descr="51291547567659_.pic_hd.jpg"/>
            <p:cNvPicPr>
              <a:picLocks noChangeAspect="0"/>
            </p:cNvPicPr>
            <p:nvPr/>
          </p:nvPicPr>
          <p:blipFill>
            <a:blip r:embed="rId3">
              <a:extLst/>
            </a:blip>
            <a:stretch>
              <a:fillRect/>
            </a:stretch>
          </p:blipFill>
          <p:spPr>
            <a:xfrm>
              <a:off x="0" y="0"/>
              <a:ext cx="8229600" cy="6464300"/>
            </a:xfrm>
            <a:prstGeom prst="rect">
              <a:avLst/>
            </a:prstGeom>
            <a:effectLst/>
          </p:spPr>
        </p:pic>
      </p:grpSp>
      <p:sp>
        <p:nvSpPr>
          <p:cNvPr id="740" name="当学生需要下载课程资料"/>
          <p:cNvSpPr txBox="1"/>
          <p:nvPr/>
        </p:nvSpPr>
        <p:spPr>
          <a:xfrm>
            <a:off x="4349749" y="8880556"/>
            <a:ext cx="4305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当学生需要下载课程资料</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43" name="用户手册"/>
          <p:cNvSpPr txBox="1"/>
          <p:nvPr/>
        </p:nvSpPr>
        <p:spPr>
          <a:xfrm>
            <a:off x="5480049" y="1039235"/>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用户手册</a:t>
            </a:r>
          </a:p>
        </p:txBody>
      </p:sp>
      <p:grpSp>
        <p:nvGrpSpPr>
          <p:cNvPr id="746" name="51301547567670_.pic_hd.jpg"/>
          <p:cNvGrpSpPr/>
          <p:nvPr/>
        </p:nvGrpSpPr>
        <p:grpSpPr>
          <a:xfrm>
            <a:off x="3134244" y="2154461"/>
            <a:ext cx="6736312" cy="6385570"/>
            <a:chOff x="0" y="0"/>
            <a:chExt cx="6736310" cy="6385569"/>
          </a:xfrm>
        </p:grpSpPr>
        <p:pic>
          <p:nvPicPr>
            <p:cNvPr id="745" name="51301547567670_.pic_hd.jpg" descr="51301547567670_.pic_hd.jpg"/>
            <p:cNvPicPr>
              <a:picLocks noChangeAspect="1"/>
            </p:cNvPicPr>
            <p:nvPr/>
          </p:nvPicPr>
          <p:blipFill>
            <a:blip r:embed="rId2">
              <a:extLst/>
            </a:blip>
            <a:stretch>
              <a:fillRect/>
            </a:stretch>
          </p:blipFill>
          <p:spPr>
            <a:xfrm>
              <a:off x="88900" y="50800"/>
              <a:ext cx="6558511" cy="6156970"/>
            </a:xfrm>
            <a:prstGeom prst="rect">
              <a:avLst/>
            </a:prstGeom>
            <a:ln>
              <a:noFill/>
            </a:ln>
            <a:effectLst/>
          </p:spPr>
        </p:pic>
        <p:pic>
          <p:nvPicPr>
            <p:cNvPr id="744" name="51301547567670_.pic_hd.jpg" descr="51301547567670_.pic_hd.jpg"/>
            <p:cNvPicPr>
              <a:picLocks noChangeAspect="0"/>
            </p:cNvPicPr>
            <p:nvPr/>
          </p:nvPicPr>
          <p:blipFill>
            <a:blip r:embed="rId3">
              <a:extLst/>
            </a:blip>
            <a:stretch>
              <a:fillRect/>
            </a:stretch>
          </p:blipFill>
          <p:spPr>
            <a:xfrm>
              <a:off x="0" y="0"/>
              <a:ext cx="6736311" cy="6385570"/>
            </a:xfrm>
            <a:prstGeom prst="rect">
              <a:avLst/>
            </a:prstGeom>
            <a:effectLst/>
          </p:spPr>
        </p:pic>
      </p:grpSp>
      <p:sp>
        <p:nvSpPr>
          <p:cNvPr id="747" name="当学生需要下载课程资料"/>
          <p:cNvSpPr txBox="1"/>
          <p:nvPr/>
        </p:nvSpPr>
        <p:spPr>
          <a:xfrm>
            <a:off x="4349749" y="8880556"/>
            <a:ext cx="4305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当学生需要下载课程资料</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50" name="用户手册"/>
          <p:cNvSpPr txBox="1"/>
          <p:nvPr/>
        </p:nvSpPr>
        <p:spPr>
          <a:xfrm>
            <a:off x="5480049" y="1039235"/>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用户手册</a:t>
            </a:r>
          </a:p>
        </p:txBody>
      </p:sp>
      <p:sp>
        <p:nvSpPr>
          <p:cNvPr id="751" name="当管理员编辑论坛帖子分类"/>
          <p:cNvSpPr txBox="1"/>
          <p:nvPr/>
        </p:nvSpPr>
        <p:spPr>
          <a:xfrm>
            <a:off x="4159249" y="8880556"/>
            <a:ext cx="468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当管理员编辑论坛帖子分类</a:t>
            </a:r>
          </a:p>
        </p:txBody>
      </p:sp>
      <p:grpSp>
        <p:nvGrpSpPr>
          <p:cNvPr id="754" name="51311547568156_.pic_hd.jpg"/>
          <p:cNvGrpSpPr/>
          <p:nvPr/>
        </p:nvGrpSpPr>
        <p:grpSpPr>
          <a:xfrm>
            <a:off x="2470502" y="2180066"/>
            <a:ext cx="8063796" cy="6334361"/>
            <a:chOff x="0" y="0"/>
            <a:chExt cx="8063794" cy="6334360"/>
          </a:xfrm>
        </p:grpSpPr>
        <p:pic>
          <p:nvPicPr>
            <p:cNvPr id="753" name="51311547568156_.pic_hd.jpg" descr="51311547568156_.pic_hd.jpg"/>
            <p:cNvPicPr>
              <a:picLocks noChangeAspect="1"/>
            </p:cNvPicPr>
            <p:nvPr/>
          </p:nvPicPr>
          <p:blipFill>
            <a:blip r:embed="rId2">
              <a:extLst/>
            </a:blip>
            <a:stretch>
              <a:fillRect/>
            </a:stretch>
          </p:blipFill>
          <p:spPr>
            <a:xfrm>
              <a:off x="88900" y="50800"/>
              <a:ext cx="7885995" cy="6105761"/>
            </a:xfrm>
            <a:prstGeom prst="rect">
              <a:avLst/>
            </a:prstGeom>
            <a:ln>
              <a:noFill/>
            </a:ln>
            <a:effectLst/>
          </p:spPr>
        </p:pic>
        <p:pic>
          <p:nvPicPr>
            <p:cNvPr id="752" name="51311547568156_.pic_hd.jpg" descr="51311547568156_.pic_hd.jpg"/>
            <p:cNvPicPr>
              <a:picLocks noChangeAspect="0"/>
            </p:cNvPicPr>
            <p:nvPr/>
          </p:nvPicPr>
          <p:blipFill>
            <a:blip r:embed="rId3">
              <a:extLst/>
            </a:blip>
            <a:stretch>
              <a:fillRect/>
            </a:stretch>
          </p:blipFill>
          <p:spPr>
            <a:xfrm>
              <a:off x="0" y="0"/>
              <a:ext cx="8063795" cy="633436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57" name="用户手册"/>
          <p:cNvSpPr txBox="1"/>
          <p:nvPr/>
        </p:nvSpPr>
        <p:spPr>
          <a:xfrm>
            <a:off x="5480049" y="1039235"/>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用户手册</a:t>
            </a:r>
          </a:p>
        </p:txBody>
      </p:sp>
      <p:sp>
        <p:nvSpPr>
          <p:cNvPr id="758" name="当管理员编辑论坛帖子分类"/>
          <p:cNvSpPr txBox="1"/>
          <p:nvPr/>
        </p:nvSpPr>
        <p:spPr>
          <a:xfrm>
            <a:off x="4159249" y="8880556"/>
            <a:ext cx="468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当管理员编辑论坛帖子分类</a:t>
            </a:r>
          </a:p>
        </p:txBody>
      </p:sp>
      <p:pic>
        <p:nvPicPr>
          <p:cNvPr id="759" name="图像" descr="图像"/>
          <p:cNvPicPr>
            <a:picLocks noChangeAspect="1"/>
          </p:cNvPicPr>
          <p:nvPr/>
        </p:nvPicPr>
        <p:blipFill>
          <a:blip r:embed="rId2">
            <a:extLst/>
          </a:blip>
          <a:stretch>
            <a:fillRect/>
          </a:stretch>
        </p:blipFill>
        <p:spPr>
          <a:xfrm>
            <a:off x="1673907" y="2180066"/>
            <a:ext cx="9656986" cy="633436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62" name="用户手册"/>
          <p:cNvSpPr txBox="1"/>
          <p:nvPr/>
        </p:nvSpPr>
        <p:spPr>
          <a:xfrm>
            <a:off x="5480049" y="1039235"/>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用户手册</a:t>
            </a:r>
          </a:p>
        </p:txBody>
      </p:sp>
      <p:sp>
        <p:nvSpPr>
          <p:cNvPr id="763" name="当管理员编辑论坛帖子分类"/>
          <p:cNvSpPr txBox="1"/>
          <p:nvPr/>
        </p:nvSpPr>
        <p:spPr>
          <a:xfrm>
            <a:off x="4159249" y="8880556"/>
            <a:ext cx="468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当管理员编辑论坛帖子分类</a:t>
            </a:r>
          </a:p>
        </p:txBody>
      </p:sp>
      <p:grpSp>
        <p:nvGrpSpPr>
          <p:cNvPr id="766" name="51331547568188_.pic_hd.jpg"/>
          <p:cNvGrpSpPr/>
          <p:nvPr/>
        </p:nvGrpSpPr>
        <p:grpSpPr>
          <a:xfrm>
            <a:off x="2079587" y="2023275"/>
            <a:ext cx="8845626" cy="6647942"/>
            <a:chOff x="0" y="0"/>
            <a:chExt cx="8845625" cy="6647940"/>
          </a:xfrm>
        </p:grpSpPr>
        <p:pic>
          <p:nvPicPr>
            <p:cNvPr id="765" name="51331547568188_.pic_hd.jpg" descr="51331547568188_.pic_hd.jpg"/>
            <p:cNvPicPr>
              <a:picLocks noChangeAspect="1"/>
            </p:cNvPicPr>
            <p:nvPr/>
          </p:nvPicPr>
          <p:blipFill>
            <a:blip r:embed="rId2">
              <a:extLst/>
            </a:blip>
            <a:stretch>
              <a:fillRect/>
            </a:stretch>
          </p:blipFill>
          <p:spPr>
            <a:xfrm>
              <a:off x="88900" y="50800"/>
              <a:ext cx="8667826" cy="6419341"/>
            </a:xfrm>
            <a:prstGeom prst="rect">
              <a:avLst/>
            </a:prstGeom>
            <a:ln>
              <a:noFill/>
            </a:ln>
            <a:effectLst/>
          </p:spPr>
        </p:pic>
        <p:pic>
          <p:nvPicPr>
            <p:cNvPr id="764" name="51331547568188_.pic_hd.jpg" descr="51331547568188_.pic_hd.jpg"/>
            <p:cNvPicPr>
              <a:picLocks noChangeAspect="0"/>
            </p:cNvPicPr>
            <p:nvPr/>
          </p:nvPicPr>
          <p:blipFill>
            <a:blip r:embed="rId3">
              <a:extLst/>
            </a:blip>
            <a:stretch>
              <a:fillRect/>
            </a:stretch>
          </p:blipFill>
          <p:spPr>
            <a:xfrm>
              <a:off x="0" y="0"/>
              <a:ext cx="8845626" cy="664794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69" name="用户手册"/>
          <p:cNvSpPr txBox="1"/>
          <p:nvPr/>
        </p:nvSpPr>
        <p:spPr>
          <a:xfrm>
            <a:off x="5480049" y="1039235"/>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用户手册</a:t>
            </a:r>
          </a:p>
        </p:txBody>
      </p:sp>
      <p:sp>
        <p:nvSpPr>
          <p:cNvPr id="770" name="当游客想要查看客户端模块"/>
          <p:cNvSpPr txBox="1"/>
          <p:nvPr/>
        </p:nvSpPr>
        <p:spPr>
          <a:xfrm>
            <a:off x="4159249" y="8880556"/>
            <a:ext cx="468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当游客想要查看客户端模块</a:t>
            </a:r>
          </a:p>
        </p:txBody>
      </p:sp>
      <p:grpSp>
        <p:nvGrpSpPr>
          <p:cNvPr id="773" name="51341547568266_.pic_hd.jpg"/>
          <p:cNvGrpSpPr/>
          <p:nvPr/>
        </p:nvGrpSpPr>
        <p:grpSpPr>
          <a:xfrm>
            <a:off x="2788382" y="2069716"/>
            <a:ext cx="7428036" cy="6555061"/>
            <a:chOff x="0" y="0"/>
            <a:chExt cx="7428035" cy="6555060"/>
          </a:xfrm>
        </p:grpSpPr>
        <p:pic>
          <p:nvPicPr>
            <p:cNvPr id="772" name="51341547568266_.pic_hd.jpg" descr="51341547568266_.pic_hd.jpg"/>
            <p:cNvPicPr>
              <a:picLocks noChangeAspect="1"/>
            </p:cNvPicPr>
            <p:nvPr/>
          </p:nvPicPr>
          <p:blipFill>
            <a:blip r:embed="rId2">
              <a:extLst/>
            </a:blip>
            <a:stretch>
              <a:fillRect/>
            </a:stretch>
          </p:blipFill>
          <p:spPr>
            <a:xfrm>
              <a:off x="88900" y="50800"/>
              <a:ext cx="7250236" cy="6326461"/>
            </a:xfrm>
            <a:prstGeom prst="rect">
              <a:avLst/>
            </a:prstGeom>
            <a:ln>
              <a:noFill/>
            </a:ln>
            <a:effectLst/>
          </p:spPr>
        </p:pic>
        <p:pic>
          <p:nvPicPr>
            <p:cNvPr id="771" name="51341547568266_.pic_hd.jpg" descr="51341547568266_.pic_hd.jpg"/>
            <p:cNvPicPr>
              <a:picLocks noChangeAspect="0"/>
            </p:cNvPicPr>
            <p:nvPr/>
          </p:nvPicPr>
          <p:blipFill>
            <a:blip r:embed="rId3">
              <a:extLst/>
            </a:blip>
            <a:stretch>
              <a:fillRect/>
            </a:stretch>
          </p:blipFill>
          <p:spPr>
            <a:xfrm>
              <a:off x="0" y="0"/>
              <a:ext cx="7428036" cy="655506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76" name="内部评审"/>
          <p:cNvSpPr txBox="1"/>
          <p:nvPr/>
        </p:nvSpPr>
        <p:spPr>
          <a:xfrm>
            <a:off x="5480049" y="64302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内部评审</a:t>
            </a:r>
          </a:p>
        </p:txBody>
      </p:sp>
      <p:sp>
        <p:nvSpPr>
          <p:cNvPr id="777" name="第一次内部评审记录"/>
          <p:cNvSpPr txBox="1"/>
          <p:nvPr/>
        </p:nvSpPr>
        <p:spPr>
          <a:xfrm>
            <a:off x="4730750" y="9047381"/>
            <a:ext cx="3543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第一次内部评审记录</a:t>
            </a:r>
          </a:p>
        </p:txBody>
      </p:sp>
      <p:grpSp>
        <p:nvGrpSpPr>
          <p:cNvPr id="780" name="屏幕快照 2019-01-16 09.22.15.png"/>
          <p:cNvGrpSpPr/>
          <p:nvPr/>
        </p:nvGrpSpPr>
        <p:grpSpPr>
          <a:xfrm>
            <a:off x="8907615" y="2148307"/>
            <a:ext cx="3888235" cy="1263484"/>
            <a:chOff x="0" y="0"/>
            <a:chExt cx="3888233" cy="1263482"/>
          </a:xfrm>
        </p:grpSpPr>
        <p:pic>
          <p:nvPicPr>
            <p:cNvPr id="779" name="屏幕快照 2019-01-16 09.22.15.png" descr="屏幕快照 2019-01-16 09.22.15.png"/>
            <p:cNvPicPr>
              <a:picLocks noChangeAspect="1"/>
            </p:cNvPicPr>
            <p:nvPr/>
          </p:nvPicPr>
          <p:blipFill>
            <a:blip r:embed="rId2">
              <a:extLst/>
            </a:blip>
            <a:stretch>
              <a:fillRect/>
            </a:stretch>
          </p:blipFill>
          <p:spPr>
            <a:xfrm>
              <a:off x="88900" y="50800"/>
              <a:ext cx="3710434" cy="1034883"/>
            </a:xfrm>
            <a:prstGeom prst="rect">
              <a:avLst/>
            </a:prstGeom>
            <a:ln>
              <a:noFill/>
            </a:ln>
            <a:effectLst/>
          </p:spPr>
        </p:pic>
        <p:pic>
          <p:nvPicPr>
            <p:cNvPr id="778" name="屏幕快照 2019-01-16 09.22.15.png" descr="屏幕快照 2019-01-16 09.22.15.png"/>
            <p:cNvPicPr>
              <a:picLocks noChangeAspect="0"/>
            </p:cNvPicPr>
            <p:nvPr/>
          </p:nvPicPr>
          <p:blipFill>
            <a:blip r:embed="rId3">
              <a:extLst/>
            </a:blip>
            <a:stretch>
              <a:fillRect/>
            </a:stretch>
          </p:blipFill>
          <p:spPr>
            <a:xfrm>
              <a:off x="0" y="0"/>
              <a:ext cx="3888234" cy="1263483"/>
            </a:xfrm>
            <a:prstGeom prst="rect">
              <a:avLst/>
            </a:prstGeom>
            <a:effectLst/>
          </p:spPr>
        </p:pic>
      </p:grpSp>
      <p:grpSp>
        <p:nvGrpSpPr>
          <p:cNvPr id="783" name="屏幕快照 2019-01-16 09.22.09.png"/>
          <p:cNvGrpSpPr/>
          <p:nvPr/>
        </p:nvGrpSpPr>
        <p:grpSpPr>
          <a:xfrm>
            <a:off x="4558283" y="2129128"/>
            <a:ext cx="3977449" cy="6206852"/>
            <a:chOff x="0" y="0"/>
            <a:chExt cx="3977447" cy="6206850"/>
          </a:xfrm>
        </p:grpSpPr>
        <p:pic>
          <p:nvPicPr>
            <p:cNvPr id="782" name="屏幕快照 2019-01-16 09.22.09.png" descr="屏幕快照 2019-01-16 09.22.09.png"/>
            <p:cNvPicPr>
              <a:picLocks noChangeAspect="1"/>
            </p:cNvPicPr>
            <p:nvPr/>
          </p:nvPicPr>
          <p:blipFill>
            <a:blip r:embed="rId4">
              <a:extLst/>
            </a:blip>
            <a:stretch>
              <a:fillRect/>
            </a:stretch>
          </p:blipFill>
          <p:spPr>
            <a:xfrm>
              <a:off x="88900" y="50800"/>
              <a:ext cx="3799648" cy="5978251"/>
            </a:xfrm>
            <a:prstGeom prst="rect">
              <a:avLst/>
            </a:prstGeom>
            <a:ln>
              <a:noFill/>
            </a:ln>
            <a:effectLst/>
          </p:spPr>
        </p:pic>
        <p:pic>
          <p:nvPicPr>
            <p:cNvPr id="781" name="屏幕快照 2019-01-16 09.22.09.png" descr="屏幕快照 2019-01-16 09.22.09.png"/>
            <p:cNvPicPr>
              <a:picLocks noChangeAspect="0"/>
            </p:cNvPicPr>
            <p:nvPr/>
          </p:nvPicPr>
          <p:blipFill>
            <a:blip r:embed="rId5">
              <a:extLst/>
            </a:blip>
            <a:stretch>
              <a:fillRect/>
            </a:stretch>
          </p:blipFill>
          <p:spPr>
            <a:xfrm>
              <a:off x="0" y="0"/>
              <a:ext cx="3977448" cy="6206851"/>
            </a:xfrm>
            <a:prstGeom prst="rect">
              <a:avLst/>
            </a:prstGeom>
            <a:effectLst/>
          </p:spPr>
        </p:pic>
      </p:grpSp>
      <p:grpSp>
        <p:nvGrpSpPr>
          <p:cNvPr id="786" name="屏幕快照 2019-01-16 09.22.04.png"/>
          <p:cNvGrpSpPr/>
          <p:nvPr/>
        </p:nvGrpSpPr>
        <p:grpSpPr>
          <a:xfrm>
            <a:off x="208950" y="2142377"/>
            <a:ext cx="3977449" cy="6180353"/>
            <a:chOff x="0" y="0"/>
            <a:chExt cx="3977447" cy="6180352"/>
          </a:xfrm>
        </p:grpSpPr>
        <p:pic>
          <p:nvPicPr>
            <p:cNvPr id="785" name="屏幕快照 2019-01-16 09.22.04.png" descr="屏幕快照 2019-01-16 09.22.04.png"/>
            <p:cNvPicPr>
              <a:picLocks noChangeAspect="1"/>
            </p:cNvPicPr>
            <p:nvPr/>
          </p:nvPicPr>
          <p:blipFill>
            <a:blip r:embed="rId6">
              <a:extLst/>
            </a:blip>
            <a:stretch>
              <a:fillRect/>
            </a:stretch>
          </p:blipFill>
          <p:spPr>
            <a:xfrm>
              <a:off x="88900" y="50800"/>
              <a:ext cx="3799648" cy="5951753"/>
            </a:xfrm>
            <a:prstGeom prst="rect">
              <a:avLst/>
            </a:prstGeom>
            <a:ln>
              <a:noFill/>
            </a:ln>
            <a:effectLst/>
          </p:spPr>
        </p:pic>
        <p:pic>
          <p:nvPicPr>
            <p:cNvPr id="784" name="屏幕快照 2019-01-16 09.22.04.png" descr="屏幕快照 2019-01-16 09.22.04.png"/>
            <p:cNvPicPr>
              <a:picLocks noChangeAspect="0"/>
            </p:cNvPicPr>
            <p:nvPr/>
          </p:nvPicPr>
          <p:blipFill>
            <a:blip r:embed="rId7">
              <a:extLst/>
            </a:blip>
            <a:stretch>
              <a:fillRect/>
            </a:stretch>
          </p:blipFill>
          <p:spPr>
            <a:xfrm>
              <a:off x="0" y="0"/>
              <a:ext cx="3977448" cy="6180353"/>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89" name="内部评审"/>
          <p:cNvSpPr txBox="1"/>
          <p:nvPr/>
        </p:nvSpPr>
        <p:spPr>
          <a:xfrm>
            <a:off x="5480049" y="64302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内部评审</a:t>
            </a:r>
          </a:p>
        </p:txBody>
      </p:sp>
      <p:sp>
        <p:nvSpPr>
          <p:cNvPr id="790" name="第二次内部评审记录"/>
          <p:cNvSpPr txBox="1"/>
          <p:nvPr/>
        </p:nvSpPr>
        <p:spPr>
          <a:xfrm>
            <a:off x="4730750" y="9047381"/>
            <a:ext cx="3543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第二次内部评审记录</a:t>
            </a:r>
          </a:p>
        </p:txBody>
      </p:sp>
      <p:grpSp>
        <p:nvGrpSpPr>
          <p:cNvPr id="793" name="屏幕快照 2019-01-16 00.47.04.png"/>
          <p:cNvGrpSpPr/>
          <p:nvPr/>
        </p:nvGrpSpPr>
        <p:grpSpPr>
          <a:xfrm>
            <a:off x="8820553" y="1862426"/>
            <a:ext cx="4038601" cy="2273301"/>
            <a:chOff x="0" y="0"/>
            <a:chExt cx="4038600" cy="2273300"/>
          </a:xfrm>
        </p:grpSpPr>
        <p:pic>
          <p:nvPicPr>
            <p:cNvPr id="792" name="屏幕快照 2019-01-16 00.47.04.png" descr="屏幕快照 2019-01-16 00.47.04.png"/>
            <p:cNvPicPr>
              <a:picLocks noChangeAspect="1"/>
            </p:cNvPicPr>
            <p:nvPr/>
          </p:nvPicPr>
          <p:blipFill>
            <a:blip r:embed="rId2">
              <a:extLst/>
            </a:blip>
            <a:stretch>
              <a:fillRect/>
            </a:stretch>
          </p:blipFill>
          <p:spPr>
            <a:xfrm>
              <a:off x="88900" y="50800"/>
              <a:ext cx="3860800" cy="2044700"/>
            </a:xfrm>
            <a:prstGeom prst="rect">
              <a:avLst/>
            </a:prstGeom>
            <a:ln>
              <a:noFill/>
            </a:ln>
            <a:effectLst/>
          </p:spPr>
        </p:pic>
        <p:pic>
          <p:nvPicPr>
            <p:cNvPr id="791" name="屏幕快照 2019-01-16 00.47.04.png" descr="屏幕快照 2019-01-16 00.47.04.png"/>
            <p:cNvPicPr>
              <a:picLocks noChangeAspect="0"/>
            </p:cNvPicPr>
            <p:nvPr/>
          </p:nvPicPr>
          <p:blipFill>
            <a:blip r:embed="rId3">
              <a:extLst/>
            </a:blip>
            <a:stretch>
              <a:fillRect/>
            </a:stretch>
          </p:blipFill>
          <p:spPr>
            <a:xfrm>
              <a:off x="0" y="0"/>
              <a:ext cx="4038600" cy="2273300"/>
            </a:xfrm>
            <a:prstGeom prst="rect">
              <a:avLst/>
            </a:prstGeom>
            <a:effectLst/>
          </p:spPr>
        </p:pic>
      </p:grpSp>
      <p:grpSp>
        <p:nvGrpSpPr>
          <p:cNvPr id="796" name="屏幕快照 2019-01-16 00.46.57.png"/>
          <p:cNvGrpSpPr/>
          <p:nvPr/>
        </p:nvGrpSpPr>
        <p:grpSpPr>
          <a:xfrm>
            <a:off x="4618252" y="1875915"/>
            <a:ext cx="4064001" cy="6591301"/>
            <a:chOff x="0" y="0"/>
            <a:chExt cx="4064000" cy="6591300"/>
          </a:xfrm>
        </p:grpSpPr>
        <p:pic>
          <p:nvPicPr>
            <p:cNvPr id="795" name="屏幕快照 2019-01-16 00.46.57.png" descr="屏幕快照 2019-01-16 00.46.57.png"/>
            <p:cNvPicPr>
              <a:picLocks noChangeAspect="1"/>
            </p:cNvPicPr>
            <p:nvPr/>
          </p:nvPicPr>
          <p:blipFill>
            <a:blip r:embed="rId4">
              <a:extLst/>
            </a:blip>
            <a:stretch>
              <a:fillRect/>
            </a:stretch>
          </p:blipFill>
          <p:spPr>
            <a:xfrm>
              <a:off x="88900" y="50800"/>
              <a:ext cx="3886200" cy="6362700"/>
            </a:xfrm>
            <a:prstGeom prst="rect">
              <a:avLst/>
            </a:prstGeom>
            <a:ln>
              <a:noFill/>
            </a:ln>
            <a:effectLst/>
          </p:spPr>
        </p:pic>
        <p:pic>
          <p:nvPicPr>
            <p:cNvPr id="794" name="屏幕快照 2019-01-16 00.46.57.png" descr="屏幕快照 2019-01-16 00.46.57.png"/>
            <p:cNvPicPr>
              <a:picLocks noChangeAspect="0"/>
            </p:cNvPicPr>
            <p:nvPr/>
          </p:nvPicPr>
          <p:blipFill>
            <a:blip r:embed="rId5">
              <a:extLst/>
            </a:blip>
            <a:stretch>
              <a:fillRect/>
            </a:stretch>
          </p:blipFill>
          <p:spPr>
            <a:xfrm>
              <a:off x="0" y="0"/>
              <a:ext cx="4064000" cy="6591300"/>
            </a:xfrm>
            <a:prstGeom prst="rect">
              <a:avLst/>
            </a:prstGeom>
            <a:effectLst/>
          </p:spPr>
        </p:pic>
      </p:grpSp>
      <p:grpSp>
        <p:nvGrpSpPr>
          <p:cNvPr id="799" name="屏幕快照 2019-01-16 00.46.51.png"/>
          <p:cNvGrpSpPr/>
          <p:nvPr/>
        </p:nvGrpSpPr>
        <p:grpSpPr>
          <a:xfrm>
            <a:off x="441352" y="1869643"/>
            <a:ext cx="4038601" cy="6311901"/>
            <a:chOff x="0" y="0"/>
            <a:chExt cx="4038600" cy="6311900"/>
          </a:xfrm>
        </p:grpSpPr>
        <p:pic>
          <p:nvPicPr>
            <p:cNvPr id="798" name="屏幕快照 2019-01-16 00.46.51.png" descr="屏幕快照 2019-01-16 00.46.51.png"/>
            <p:cNvPicPr>
              <a:picLocks noChangeAspect="1"/>
            </p:cNvPicPr>
            <p:nvPr/>
          </p:nvPicPr>
          <p:blipFill>
            <a:blip r:embed="rId6">
              <a:extLst/>
            </a:blip>
            <a:stretch>
              <a:fillRect/>
            </a:stretch>
          </p:blipFill>
          <p:spPr>
            <a:xfrm>
              <a:off x="88900" y="50800"/>
              <a:ext cx="3860800" cy="6083300"/>
            </a:xfrm>
            <a:prstGeom prst="rect">
              <a:avLst/>
            </a:prstGeom>
            <a:ln>
              <a:noFill/>
            </a:ln>
            <a:effectLst/>
          </p:spPr>
        </p:pic>
        <p:pic>
          <p:nvPicPr>
            <p:cNvPr id="797" name="屏幕快照 2019-01-16 00.46.51.png" descr="屏幕快照 2019-01-16 00.46.51.png"/>
            <p:cNvPicPr>
              <a:picLocks noChangeAspect="0"/>
            </p:cNvPicPr>
            <p:nvPr/>
          </p:nvPicPr>
          <p:blipFill>
            <a:blip r:embed="rId7">
              <a:extLst/>
            </a:blip>
            <a:stretch>
              <a:fillRect/>
            </a:stretch>
          </p:blipFill>
          <p:spPr>
            <a:xfrm>
              <a:off x="0" y="0"/>
              <a:ext cx="4038600" cy="63119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需求管理"/>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需求管理</a:t>
            </a:r>
          </a:p>
        </p:txBody>
      </p:sp>
      <p:pic>
        <p:nvPicPr>
          <p:cNvPr id="802" name="4.png" descr="4.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pic>
        <p:nvPicPr>
          <p:cNvPr id="805" name="屏幕快照 2019-01-16 08.34.12.png" descr="屏幕快照 2019-01-16 08.34.12.png"/>
          <p:cNvPicPr>
            <a:picLocks noChangeAspect="1"/>
          </p:cNvPicPr>
          <p:nvPr/>
        </p:nvPicPr>
        <p:blipFill>
          <a:blip r:embed="rId2">
            <a:extLst/>
          </a:blip>
          <a:stretch>
            <a:fillRect/>
          </a:stretch>
        </p:blipFill>
        <p:spPr>
          <a:xfrm>
            <a:off x="64768" y="1083870"/>
            <a:ext cx="12875264" cy="829406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194"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195" name="甘特图"/>
          <p:cNvSpPr txBox="1"/>
          <p:nvPr/>
        </p:nvSpPr>
        <p:spPr>
          <a:xfrm>
            <a:off x="5873749" y="1699908"/>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甘特图</a:t>
            </a:r>
          </a:p>
        </p:txBody>
      </p:sp>
      <p:grpSp>
        <p:nvGrpSpPr>
          <p:cNvPr id="198" name="捕获3.PNG"/>
          <p:cNvGrpSpPr/>
          <p:nvPr/>
        </p:nvGrpSpPr>
        <p:grpSpPr>
          <a:xfrm>
            <a:off x="1303836" y="3231875"/>
            <a:ext cx="10397128" cy="3931519"/>
            <a:chOff x="0" y="0"/>
            <a:chExt cx="10397126" cy="3931517"/>
          </a:xfrm>
        </p:grpSpPr>
        <p:pic>
          <p:nvPicPr>
            <p:cNvPr id="197" name="捕获3.PNG" descr="捕获3.PNG"/>
            <p:cNvPicPr>
              <a:picLocks noChangeAspect="1"/>
            </p:cNvPicPr>
            <p:nvPr/>
          </p:nvPicPr>
          <p:blipFill>
            <a:blip r:embed="rId2">
              <a:extLst/>
            </a:blip>
            <a:stretch>
              <a:fillRect/>
            </a:stretch>
          </p:blipFill>
          <p:spPr>
            <a:xfrm>
              <a:off x="88900" y="50800"/>
              <a:ext cx="10219327" cy="3702918"/>
            </a:xfrm>
            <a:prstGeom prst="rect">
              <a:avLst/>
            </a:prstGeom>
            <a:ln>
              <a:noFill/>
            </a:ln>
            <a:effectLst/>
          </p:spPr>
        </p:pic>
        <p:pic>
          <p:nvPicPr>
            <p:cNvPr id="196" name="捕获3.PNG" descr="捕获3.PNG"/>
            <p:cNvPicPr>
              <a:picLocks noChangeAspect="0"/>
            </p:cNvPicPr>
            <p:nvPr/>
          </p:nvPicPr>
          <p:blipFill>
            <a:blip r:embed="rId3">
              <a:extLst/>
            </a:blip>
            <a:stretch>
              <a:fillRect/>
            </a:stretch>
          </p:blipFill>
          <p:spPr>
            <a:xfrm>
              <a:off x="0" y="0"/>
              <a:ext cx="10397127" cy="3931518"/>
            </a:xfrm>
            <a:prstGeom prst="rect">
              <a:avLst/>
            </a:prstGeom>
            <a:effectLst/>
          </p:spPr>
        </p:pic>
      </p:grpSp>
      <p:sp>
        <p:nvSpPr>
          <p:cNvPr id="199" name="椭圆形"/>
          <p:cNvSpPr/>
          <p:nvPr/>
        </p:nvSpPr>
        <p:spPr>
          <a:xfrm>
            <a:off x="6378149" y="5812510"/>
            <a:ext cx="1890257" cy="711201"/>
          </a:xfrm>
          <a:prstGeom prst="ellipse">
            <a:avLst/>
          </a:prstGeom>
          <a:ln w="63500">
            <a:solidFill>
              <a:srgbClr val="E84137"/>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graphicFrame>
        <p:nvGraphicFramePr>
          <p:cNvPr id="808" name="表格"/>
          <p:cNvGraphicFramePr/>
          <p:nvPr/>
        </p:nvGraphicFramePr>
        <p:xfrm>
          <a:off x="353887" y="4556999"/>
          <a:ext cx="14205348" cy="368432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584837"/>
                <a:gridCol w="1981011"/>
                <a:gridCol w="1760631"/>
                <a:gridCol w="2452320"/>
                <a:gridCol w="4518223"/>
              </a:tblGrid>
              <a:tr h="559223">
                <a:tc>
                  <a:txBody>
                    <a:bodyPr/>
                    <a:lstStyle/>
                    <a:p>
                      <a:pPr marR="457200" algn="l" defTabSz="266700">
                        <a:defRPr>
                          <a:solidFill>
                            <a:srgbClr val="000000"/>
                          </a:solidFill>
                        </a:defRPr>
                      </a:pPr>
                      <a:r>
                        <a:rPr sz="2500">
                          <a:solidFill>
                            <a:srgbClr val="FFFFFF"/>
                          </a:solidFill>
                          <a:latin typeface="PingFang SC Regular"/>
                          <a:ea typeface="PingFang SC Regular"/>
                          <a:cs typeface="PingFang SC Regular"/>
                          <a:sym typeface="PingFang SC Regular"/>
                        </a:rPr>
                        <a:t>姓名</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2500">
                          <a:solidFill>
                            <a:srgbClr val="FFFFFF"/>
                          </a:solidFill>
                          <a:latin typeface="PingFang SC Regular"/>
                          <a:ea typeface="PingFang SC Regular"/>
                          <a:cs typeface="PingFang SC Regular"/>
                          <a:sym typeface="PingFang SC Regular"/>
                        </a:rPr>
                        <a:t>职称</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2500">
                          <a:solidFill>
                            <a:srgbClr val="FFFFFF"/>
                          </a:solidFill>
                          <a:latin typeface="PingFang SC Regular"/>
                          <a:ea typeface="PingFang SC Regular"/>
                          <a:cs typeface="PingFang SC Regular"/>
                          <a:sym typeface="PingFang SC Regular"/>
                        </a:rPr>
                        <a:t>微信</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2500">
                          <a:solidFill>
                            <a:srgbClr val="FFFFFF"/>
                          </a:solidFill>
                          <a:latin typeface="PingFang SC Regular"/>
                          <a:ea typeface="PingFang SC Regular"/>
                          <a:cs typeface="PingFang SC Regular"/>
                          <a:sym typeface="PingFang SC Regular"/>
                        </a:rPr>
                        <a:t>电话</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2500">
                          <a:solidFill>
                            <a:srgbClr val="FFFFFF"/>
                          </a:solidFill>
                          <a:latin typeface="PingFang SC Regular"/>
                          <a:ea typeface="PingFang SC Regular"/>
                          <a:cs typeface="PingFang SC Regular"/>
                          <a:sym typeface="PingFang SC Regular"/>
                        </a:rPr>
                        <a:t>邮箱</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06837">
                <a:tc>
                  <a:txBody>
                    <a:bodyPr/>
                    <a:lstStyle/>
                    <a:p>
                      <a:pPr marR="457200" algn="l" defTabSz="266700">
                        <a:defRPr>
                          <a:solidFill>
                            <a:srgbClr val="000000"/>
                          </a:solidFill>
                        </a:defRPr>
                      </a:pPr>
                      <a:r>
                        <a:rPr sz="2500">
                          <a:solidFill>
                            <a:srgbClr val="FFFFFF"/>
                          </a:solidFill>
                          <a:latin typeface="PingFang SC Regular"/>
                          <a:ea typeface="PingFang SC Regular"/>
                          <a:cs typeface="PingFang SC Regular"/>
                          <a:sym typeface="PingFang SC Regular"/>
                        </a:rPr>
                        <a:t>刘向辉</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2500">
                          <a:solidFill>
                            <a:srgbClr val="FFFFFF"/>
                          </a:solidFill>
                          <a:latin typeface="PingFang SC Regular"/>
                          <a:ea typeface="PingFang SC Regular"/>
                          <a:cs typeface="PingFang SC Regular"/>
                          <a:sym typeface="PingFang SC Regular"/>
                        </a:rPr>
                        <a:t>CCB主席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2500">
                          <a:solidFill>
                            <a:srgbClr val="FFFFFF"/>
                          </a:solidFill>
                          <a:latin typeface="PingFang SC Regular"/>
                          <a:ea typeface="PingFang SC Regular"/>
                          <a:cs typeface="PingFang SC Regular"/>
                          <a:sym typeface="PingFang SC Regular"/>
                        </a:rPr>
                        <a:t>Slxxxxy</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2500">
                          <a:solidFill>
                            <a:srgbClr val="FFFFFF"/>
                          </a:solidFill>
                          <a:latin typeface="PingFang SC Regular"/>
                          <a:ea typeface="PingFang SC Regular"/>
                          <a:cs typeface="PingFang SC Regular"/>
                          <a:sym typeface="PingFang SC Regular"/>
                        </a:rPr>
                        <a:t>13073658172</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2500">
                          <a:solidFill>
                            <a:srgbClr val="FFFFFF"/>
                          </a:solidFill>
                          <a:latin typeface="PingFang SC Regular"/>
                          <a:ea typeface="PingFang SC Regular"/>
                          <a:cs typeface="PingFang SC Regular"/>
                          <a:sym typeface="PingFang SC Regular"/>
                        </a:rPr>
                        <a:t>31601401@stu.zucc.edu.cn</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809" name="变更控制委员会"/>
          <p:cNvSpPr txBox="1"/>
          <p:nvPr/>
        </p:nvSpPr>
        <p:spPr>
          <a:xfrm>
            <a:off x="4756150" y="3056005"/>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变更控制委员会</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sp>
        <p:nvSpPr>
          <p:cNvPr id="812" name="需求变更申请报告"/>
          <p:cNvSpPr txBox="1"/>
          <p:nvPr/>
        </p:nvSpPr>
        <p:spPr>
          <a:xfrm>
            <a:off x="4514849" y="739840"/>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需求变更申请报告</a:t>
            </a:r>
          </a:p>
        </p:txBody>
      </p:sp>
      <p:grpSp>
        <p:nvGrpSpPr>
          <p:cNvPr id="815" name="屏幕快照 2019-01-11 16.27.29.png"/>
          <p:cNvGrpSpPr/>
          <p:nvPr/>
        </p:nvGrpSpPr>
        <p:grpSpPr>
          <a:xfrm>
            <a:off x="3597915" y="1836113"/>
            <a:ext cx="5808970" cy="7494627"/>
            <a:chOff x="0" y="0"/>
            <a:chExt cx="5808969" cy="7494626"/>
          </a:xfrm>
        </p:grpSpPr>
        <p:pic>
          <p:nvPicPr>
            <p:cNvPr id="814" name="屏幕快照 2019-01-11 16.27.29.png" descr="屏幕快照 2019-01-11 16.27.29.png"/>
            <p:cNvPicPr>
              <a:picLocks noChangeAspect="1"/>
            </p:cNvPicPr>
            <p:nvPr/>
          </p:nvPicPr>
          <p:blipFill>
            <a:blip r:embed="rId2">
              <a:extLst/>
            </a:blip>
            <a:stretch>
              <a:fillRect/>
            </a:stretch>
          </p:blipFill>
          <p:spPr>
            <a:xfrm>
              <a:off x="88900" y="50800"/>
              <a:ext cx="5631170" cy="7266027"/>
            </a:xfrm>
            <a:prstGeom prst="rect">
              <a:avLst/>
            </a:prstGeom>
            <a:ln>
              <a:noFill/>
            </a:ln>
            <a:effectLst/>
          </p:spPr>
        </p:pic>
        <p:pic>
          <p:nvPicPr>
            <p:cNvPr id="813" name="屏幕快照 2019-01-11 16.27.29.png" descr="屏幕快照 2019-01-11 16.27.29.png"/>
            <p:cNvPicPr>
              <a:picLocks noChangeAspect="0"/>
            </p:cNvPicPr>
            <p:nvPr/>
          </p:nvPicPr>
          <p:blipFill>
            <a:blip r:embed="rId3">
              <a:extLst/>
            </a:blip>
            <a:stretch>
              <a:fillRect/>
            </a:stretch>
          </p:blipFill>
          <p:spPr>
            <a:xfrm>
              <a:off x="0" y="0"/>
              <a:ext cx="5808970" cy="7494627"/>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CCB 主席确认同意变更"/>
          <p:cNvSpPr txBox="1"/>
          <p:nvPr/>
        </p:nvSpPr>
        <p:spPr>
          <a:xfrm>
            <a:off x="4447476" y="7873072"/>
            <a:ext cx="4109848"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CCB 主席确认同意变更</a:t>
            </a:r>
          </a:p>
        </p:txBody>
      </p:sp>
      <p:grpSp>
        <p:nvGrpSpPr>
          <p:cNvPr id="820" name="图像"/>
          <p:cNvGrpSpPr/>
          <p:nvPr/>
        </p:nvGrpSpPr>
        <p:grpSpPr>
          <a:xfrm>
            <a:off x="1499830" y="1827363"/>
            <a:ext cx="10005140" cy="5741914"/>
            <a:chOff x="0" y="0"/>
            <a:chExt cx="10005138" cy="5741913"/>
          </a:xfrm>
        </p:grpSpPr>
        <p:pic>
          <p:nvPicPr>
            <p:cNvPr id="819" name="图像" descr="图像"/>
            <p:cNvPicPr>
              <a:picLocks noChangeAspect="1"/>
            </p:cNvPicPr>
            <p:nvPr/>
          </p:nvPicPr>
          <p:blipFill>
            <a:blip r:embed="rId2">
              <a:extLst/>
            </a:blip>
            <a:stretch>
              <a:fillRect/>
            </a:stretch>
          </p:blipFill>
          <p:spPr>
            <a:xfrm>
              <a:off x="88900" y="50800"/>
              <a:ext cx="9827339" cy="5513314"/>
            </a:xfrm>
            <a:prstGeom prst="rect">
              <a:avLst/>
            </a:prstGeom>
            <a:ln>
              <a:noFill/>
            </a:ln>
            <a:effectLst/>
          </p:spPr>
        </p:pic>
        <p:pic>
          <p:nvPicPr>
            <p:cNvPr id="818" name="图像" descr="图像"/>
            <p:cNvPicPr>
              <a:picLocks noChangeAspect="0"/>
            </p:cNvPicPr>
            <p:nvPr/>
          </p:nvPicPr>
          <p:blipFill>
            <a:blip r:embed="rId3">
              <a:extLst/>
            </a:blip>
            <a:stretch>
              <a:fillRect/>
            </a:stretch>
          </p:blipFill>
          <p:spPr>
            <a:xfrm>
              <a:off x="0" y="0"/>
              <a:ext cx="10005139" cy="5741914"/>
            </a:xfrm>
            <a:prstGeom prst="rect">
              <a:avLst/>
            </a:prstGeom>
            <a:effectLst/>
          </p:spPr>
        </p:pic>
      </p:grpSp>
      <p:sp>
        <p:nvSpPr>
          <p:cNvPr id="821"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sp>
        <p:nvSpPr>
          <p:cNvPr id="824" name="需求管理工具"/>
          <p:cNvSpPr txBox="1"/>
          <p:nvPr/>
        </p:nvSpPr>
        <p:spPr>
          <a:xfrm>
            <a:off x="4997450" y="739840"/>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需求管理工具</a:t>
            </a:r>
          </a:p>
        </p:txBody>
      </p:sp>
      <p:grpSp>
        <p:nvGrpSpPr>
          <p:cNvPr id="827" name="屏幕快照 2019-01-15 23.34.59.png"/>
          <p:cNvGrpSpPr/>
          <p:nvPr/>
        </p:nvGrpSpPr>
        <p:grpSpPr>
          <a:xfrm>
            <a:off x="3867150" y="3987800"/>
            <a:ext cx="5270500" cy="1778000"/>
            <a:chOff x="0" y="0"/>
            <a:chExt cx="5270500" cy="1778000"/>
          </a:xfrm>
        </p:grpSpPr>
        <p:pic>
          <p:nvPicPr>
            <p:cNvPr id="826" name="屏幕快照 2019-01-15 23.34.59.png" descr="屏幕快照 2019-01-15 23.34.59.png"/>
            <p:cNvPicPr>
              <a:picLocks noChangeAspect="1"/>
            </p:cNvPicPr>
            <p:nvPr/>
          </p:nvPicPr>
          <p:blipFill>
            <a:blip r:embed="rId2">
              <a:extLst/>
            </a:blip>
            <a:stretch>
              <a:fillRect/>
            </a:stretch>
          </p:blipFill>
          <p:spPr>
            <a:xfrm>
              <a:off x="88900" y="50800"/>
              <a:ext cx="5092700" cy="1549400"/>
            </a:xfrm>
            <a:prstGeom prst="rect">
              <a:avLst/>
            </a:prstGeom>
            <a:ln>
              <a:noFill/>
            </a:ln>
            <a:effectLst/>
          </p:spPr>
        </p:pic>
        <p:pic>
          <p:nvPicPr>
            <p:cNvPr id="825" name="屏幕快照 2019-01-15 23.34.59.png" descr="屏幕快照 2019-01-15 23.34.59.png"/>
            <p:cNvPicPr>
              <a:picLocks noChangeAspect="0"/>
            </p:cNvPicPr>
            <p:nvPr/>
          </p:nvPicPr>
          <p:blipFill>
            <a:blip r:embed="rId3">
              <a:extLst/>
            </a:blip>
            <a:stretch>
              <a:fillRect/>
            </a:stretch>
          </p:blipFill>
          <p:spPr>
            <a:xfrm>
              <a:off x="0" y="0"/>
              <a:ext cx="5270500" cy="1778000"/>
            </a:xfrm>
            <a:prstGeom prst="rect">
              <a:avLst/>
            </a:prstGeom>
            <a:effectLst/>
          </p:spPr>
        </p:pic>
      </p:gr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sp>
        <p:nvSpPr>
          <p:cNvPr id="830" name="需求管理工具"/>
          <p:cNvSpPr txBox="1"/>
          <p:nvPr/>
        </p:nvSpPr>
        <p:spPr>
          <a:xfrm>
            <a:off x="4997450" y="739840"/>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需求管理工具</a:t>
            </a:r>
          </a:p>
        </p:txBody>
      </p:sp>
      <p:grpSp>
        <p:nvGrpSpPr>
          <p:cNvPr id="833" name="屏幕快照 2019-01-15 23.29.23.png"/>
          <p:cNvGrpSpPr/>
          <p:nvPr/>
        </p:nvGrpSpPr>
        <p:grpSpPr>
          <a:xfrm>
            <a:off x="3066057" y="2078039"/>
            <a:ext cx="6872686" cy="6686847"/>
            <a:chOff x="0" y="0"/>
            <a:chExt cx="6872684" cy="6686846"/>
          </a:xfrm>
        </p:grpSpPr>
        <p:pic>
          <p:nvPicPr>
            <p:cNvPr id="832" name="屏幕快照 2019-01-15 23.29.23.png" descr="屏幕快照 2019-01-15 23.29.23.png"/>
            <p:cNvPicPr>
              <a:picLocks noChangeAspect="1"/>
            </p:cNvPicPr>
            <p:nvPr/>
          </p:nvPicPr>
          <p:blipFill>
            <a:blip r:embed="rId2">
              <a:extLst/>
            </a:blip>
            <a:stretch>
              <a:fillRect/>
            </a:stretch>
          </p:blipFill>
          <p:spPr>
            <a:xfrm>
              <a:off x="88900" y="50800"/>
              <a:ext cx="6694885" cy="6458247"/>
            </a:xfrm>
            <a:prstGeom prst="rect">
              <a:avLst/>
            </a:prstGeom>
            <a:ln>
              <a:noFill/>
            </a:ln>
            <a:effectLst/>
          </p:spPr>
        </p:pic>
        <p:pic>
          <p:nvPicPr>
            <p:cNvPr id="831" name="屏幕快照 2019-01-15 23.29.23.png" descr="屏幕快照 2019-01-15 23.29.23.png"/>
            <p:cNvPicPr>
              <a:picLocks noChangeAspect="0"/>
            </p:cNvPicPr>
            <p:nvPr/>
          </p:nvPicPr>
          <p:blipFill>
            <a:blip r:embed="rId3">
              <a:extLst/>
            </a:blip>
            <a:stretch>
              <a:fillRect/>
            </a:stretch>
          </p:blipFill>
          <p:spPr>
            <a:xfrm>
              <a:off x="0" y="0"/>
              <a:ext cx="6872685" cy="6686847"/>
            </a:xfrm>
            <a:prstGeom prst="rect">
              <a:avLst/>
            </a:prstGeom>
            <a:effectLst/>
          </p:spPr>
        </p:pic>
      </p:grpSp>
      <p:sp>
        <p:nvSpPr>
          <p:cNvPr id="834" name="需求导入"/>
          <p:cNvSpPr txBox="1"/>
          <p:nvPr/>
        </p:nvSpPr>
        <p:spPr>
          <a:xfrm>
            <a:off x="5683250" y="893452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需求导入</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sp>
        <p:nvSpPr>
          <p:cNvPr id="837" name="需求管理工具"/>
          <p:cNvSpPr txBox="1"/>
          <p:nvPr/>
        </p:nvSpPr>
        <p:spPr>
          <a:xfrm>
            <a:off x="4997450" y="739840"/>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需求管理工具</a:t>
            </a:r>
          </a:p>
        </p:txBody>
      </p:sp>
      <p:grpSp>
        <p:nvGrpSpPr>
          <p:cNvPr id="840" name="屏幕快照 2019-01-15 23.29.51.png"/>
          <p:cNvGrpSpPr/>
          <p:nvPr/>
        </p:nvGrpSpPr>
        <p:grpSpPr>
          <a:xfrm>
            <a:off x="2880287" y="1929110"/>
            <a:ext cx="7244226" cy="7103222"/>
            <a:chOff x="0" y="0"/>
            <a:chExt cx="7244224" cy="7103221"/>
          </a:xfrm>
        </p:grpSpPr>
        <p:pic>
          <p:nvPicPr>
            <p:cNvPr id="839" name="屏幕快照 2019-01-15 23.29.51.png" descr="屏幕快照 2019-01-15 23.29.51.png"/>
            <p:cNvPicPr>
              <a:picLocks noChangeAspect="1"/>
            </p:cNvPicPr>
            <p:nvPr/>
          </p:nvPicPr>
          <p:blipFill>
            <a:blip r:embed="rId2">
              <a:extLst/>
            </a:blip>
            <a:stretch>
              <a:fillRect/>
            </a:stretch>
          </p:blipFill>
          <p:spPr>
            <a:xfrm>
              <a:off x="88900" y="50800"/>
              <a:ext cx="7066425" cy="6874622"/>
            </a:xfrm>
            <a:prstGeom prst="rect">
              <a:avLst/>
            </a:prstGeom>
            <a:ln>
              <a:noFill/>
            </a:ln>
            <a:effectLst/>
          </p:spPr>
        </p:pic>
        <p:pic>
          <p:nvPicPr>
            <p:cNvPr id="838" name="屏幕快照 2019-01-15 23.29.51.png" descr="屏幕快照 2019-01-15 23.29.51.png"/>
            <p:cNvPicPr>
              <a:picLocks noChangeAspect="0"/>
            </p:cNvPicPr>
            <p:nvPr/>
          </p:nvPicPr>
          <p:blipFill>
            <a:blip r:embed="rId3">
              <a:extLst/>
            </a:blip>
            <a:stretch>
              <a:fillRect/>
            </a:stretch>
          </p:blipFill>
          <p:spPr>
            <a:xfrm>
              <a:off x="0" y="0"/>
              <a:ext cx="7244225" cy="7103222"/>
            </a:xfrm>
            <a:prstGeom prst="rect">
              <a:avLst/>
            </a:prstGeom>
            <a:effectLst/>
          </p:spPr>
        </p:pic>
      </p:grpSp>
      <p:sp>
        <p:nvSpPr>
          <p:cNvPr id="841" name="需求导入"/>
          <p:cNvSpPr txBox="1"/>
          <p:nvPr/>
        </p:nvSpPr>
        <p:spPr>
          <a:xfrm>
            <a:off x="5683250" y="893452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需求导入</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3"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sp>
        <p:nvSpPr>
          <p:cNvPr id="844" name="需求管理工具"/>
          <p:cNvSpPr txBox="1"/>
          <p:nvPr/>
        </p:nvSpPr>
        <p:spPr>
          <a:xfrm>
            <a:off x="4997450" y="739840"/>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需求管理工具</a:t>
            </a:r>
          </a:p>
        </p:txBody>
      </p:sp>
      <p:grpSp>
        <p:nvGrpSpPr>
          <p:cNvPr id="847" name="屏幕快照 2019-01-15 23.30.28.png"/>
          <p:cNvGrpSpPr/>
          <p:nvPr/>
        </p:nvGrpSpPr>
        <p:grpSpPr>
          <a:xfrm>
            <a:off x="2992237" y="1926133"/>
            <a:ext cx="7020326" cy="7002208"/>
            <a:chOff x="0" y="0"/>
            <a:chExt cx="7020324" cy="7002206"/>
          </a:xfrm>
        </p:grpSpPr>
        <p:pic>
          <p:nvPicPr>
            <p:cNvPr id="846" name="屏幕快照 2019-01-15 23.30.28.png" descr="屏幕快照 2019-01-15 23.30.28.png"/>
            <p:cNvPicPr>
              <a:picLocks noChangeAspect="1"/>
            </p:cNvPicPr>
            <p:nvPr/>
          </p:nvPicPr>
          <p:blipFill>
            <a:blip r:embed="rId2">
              <a:extLst/>
            </a:blip>
            <a:stretch>
              <a:fillRect/>
            </a:stretch>
          </p:blipFill>
          <p:spPr>
            <a:xfrm>
              <a:off x="88900" y="50800"/>
              <a:ext cx="6842525" cy="6773607"/>
            </a:xfrm>
            <a:prstGeom prst="rect">
              <a:avLst/>
            </a:prstGeom>
            <a:ln>
              <a:noFill/>
            </a:ln>
            <a:effectLst/>
          </p:spPr>
        </p:pic>
        <p:pic>
          <p:nvPicPr>
            <p:cNvPr id="845" name="屏幕快照 2019-01-15 23.30.28.png" descr="屏幕快照 2019-01-15 23.30.28.png"/>
            <p:cNvPicPr>
              <a:picLocks noChangeAspect="0"/>
            </p:cNvPicPr>
            <p:nvPr/>
          </p:nvPicPr>
          <p:blipFill>
            <a:blip r:embed="rId3">
              <a:extLst/>
            </a:blip>
            <a:stretch>
              <a:fillRect/>
            </a:stretch>
          </p:blipFill>
          <p:spPr>
            <a:xfrm>
              <a:off x="0" y="0"/>
              <a:ext cx="7020325" cy="7002207"/>
            </a:xfrm>
            <a:prstGeom prst="rect">
              <a:avLst/>
            </a:prstGeom>
            <a:effectLst/>
          </p:spPr>
        </p:pic>
      </p:grpSp>
      <p:sp>
        <p:nvSpPr>
          <p:cNvPr id="848" name="需求导入"/>
          <p:cNvSpPr txBox="1"/>
          <p:nvPr/>
        </p:nvSpPr>
        <p:spPr>
          <a:xfrm>
            <a:off x="5683250" y="893452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需求导入</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sp>
        <p:nvSpPr>
          <p:cNvPr id="851" name="需求管理工具"/>
          <p:cNvSpPr txBox="1"/>
          <p:nvPr/>
        </p:nvSpPr>
        <p:spPr>
          <a:xfrm>
            <a:off x="4997450" y="739840"/>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需求管理工具</a:t>
            </a:r>
          </a:p>
        </p:txBody>
      </p:sp>
      <p:grpSp>
        <p:nvGrpSpPr>
          <p:cNvPr id="854" name="屏幕快照 2019-01-16 01.29.40.png"/>
          <p:cNvGrpSpPr/>
          <p:nvPr/>
        </p:nvGrpSpPr>
        <p:grpSpPr>
          <a:xfrm>
            <a:off x="3536950" y="1649733"/>
            <a:ext cx="5930900" cy="7327901"/>
            <a:chOff x="0" y="0"/>
            <a:chExt cx="5930900" cy="7327900"/>
          </a:xfrm>
        </p:grpSpPr>
        <p:pic>
          <p:nvPicPr>
            <p:cNvPr id="853" name="屏幕快照 2019-01-16 01.29.40.png" descr="屏幕快照 2019-01-16 01.29.40.png"/>
            <p:cNvPicPr>
              <a:picLocks noChangeAspect="1"/>
            </p:cNvPicPr>
            <p:nvPr/>
          </p:nvPicPr>
          <p:blipFill>
            <a:blip r:embed="rId2">
              <a:extLst/>
            </a:blip>
            <a:stretch>
              <a:fillRect/>
            </a:stretch>
          </p:blipFill>
          <p:spPr>
            <a:xfrm>
              <a:off x="88900" y="50800"/>
              <a:ext cx="5753100" cy="7099300"/>
            </a:xfrm>
            <a:prstGeom prst="rect">
              <a:avLst/>
            </a:prstGeom>
            <a:ln>
              <a:noFill/>
            </a:ln>
            <a:effectLst/>
          </p:spPr>
        </p:pic>
        <p:pic>
          <p:nvPicPr>
            <p:cNvPr id="852" name="屏幕快照 2019-01-16 01.29.40.png" descr="屏幕快照 2019-01-16 01.29.40.png"/>
            <p:cNvPicPr>
              <a:picLocks noChangeAspect="0"/>
            </p:cNvPicPr>
            <p:nvPr/>
          </p:nvPicPr>
          <p:blipFill>
            <a:blip r:embed="rId3">
              <a:extLst/>
            </a:blip>
            <a:stretch>
              <a:fillRect/>
            </a:stretch>
          </p:blipFill>
          <p:spPr>
            <a:xfrm>
              <a:off x="0" y="0"/>
              <a:ext cx="5930900" cy="7327900"/>
            </a:xfrm>
            <a:prstGeom prst="rect">
              <a:avLst/>
            </a:prstGeom>
            <a:effectLst/>
          </p:spPr>
        </p:pic>
      </p:grpSp>
      <p:sp>
        <p:nvSpPr>
          <p:cNvPr id="855" name="教师用户需求跟踪矩阵"/>
          <p:cNvSpPr txBox="1"/>
          <p:nvPr/>
        </p:nvSpPr>
        <p:spPr>
          <a:xfrm>
            <a:off x="4540250" y="893452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教师用户需求跟踪矩阵</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sp>
        <p:nvSpPr>
          <p:cNvPr id="858" name="需求管理工具"/>
          <p:cNvSpPr txBox="1"/>
          <p:nvPr/>
        </p:nvSpPr>
        <p:spPr>
          <a:xfrm>
            <a:off x="4997450" y="739840"/>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需求管理工具</a:t>
            </a:r>
          </a:p>
        </p:txBody>
      </p:sp>
      <p:grpSp>
        <p:nvGrpSpPr>
          <p:cNvPr id="861" name="屏幕快照 2019-01-16 01.30.23.png"/>
          <p:cNvGrpSpPr/>
          <p:nvPr/>
        </p:nvGrpSpPr>
        <p:grpSpPr>
          <a:xfrm>
            <a:off x="3830992" y="1668798"/>
            <a:ext cx="5342816" cy="7111470"/>
            <a:chOff x="0" y="0"/>
            <a:chExt cx="5342814" cy="7111469"/>
          </a:xfrm>
        </p:grpSpPr>
        <p:pic>
          <p:nvPicPr>
            <p:cNvPr id="860" name="屏幕快照 2019-01-16 01.30.23.png" descr="屏幕快照 2019-01-16 01.30.23.png"/>
            <p:cNvPicPr>
              <a:picLocks noChangeAspect="1"/>
            </p:cNvPicPr>
            <p:nvPr/>
          </p:nvPicPr>
          <p:blipFill>
            <a:blip r:embed="rId2">
              <a:extLst/>
            </a:blip>
            <a:stretch>
              <a:fillRect/>
            </a:stretch>
          </p:blipFill>
          <p:spPr>
            <a:xfrm>
              <a:off x="88900" y="50800"/>
              <a:ext cx="5165015" cy="6882870"/>
            </a:xfrm>
            <a:prstGeom prst="rect">
              <a:avLst/>
            </a:prstGeom>
            <a:ln>
              <a:noFill/>
            </a:ln>
            <a:effectLst/>
          </p:spPr>
        </p:pic>
        <p:pic>
          <p:nvPicPr>
            <p:cNvPr id="859" name="屏幕快照 2019-01-16 01.30.23.png" descr="屏幕快照 2019-01-16 01.30.23.png"/>
            <p:cNvPicPr>
              <a:picLocks noChangeAspect="0"/>
            </p:cNvPicPr>
            <p:nvPr/>
          </p:nvPicPr>
          <p:blipFill>
            <a:blip r:embed="rId3">
              <a:extLst/>
            </a:blip>
            <a:stretch>
              <a:fillRect/>
            </a:stretch>
          </p:blipFill>
          <p:spPr>
            <a:xfrm>
              <a:off x="0" y="0"/>
              <a:ext cx="5342815" cy="7111470"/>
            </a:xfrm>
            <a:prstGeom prst="rect">
              <a:avLst/>
            </a:prstGeom>
            <a:effectLst/>
          </p:spPr>
        </p:pic>
      </p:grpSp>
      <p:sp>
        <p:nvSpPr>
          <p:cNvPr id="862" name="学生用户需求跟踪矩阵"/>
          <p:cNvSpPr txBox="1"/>
          <p:nvPr/>
        </p:nvSpPr>
        <p:spPr>
          <a:xfrm>
            <a:off x="4540250" y="893452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学生用户需求跟踪矩阵</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4"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sp>
        <p:nvSpPr>
          <p:cNvPr id="865" name="需求管理工具"/>
          <p:cNvSpPr txBox="1"/>
          <p:nvPr/>
        </p:nvSpPr>
        <p:spPr>
          <a:xfrm>
            <a:off x="4997450" y="739840"/>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需求管理工具</a:t>
            </a:r>
          </a:p>
        </p:txBody>
      </p:sp>
      <p:grpSp>
        <p:nvGrpSpPr>
          <p:cNvPr id="868" name="屏幕快照 2019-01-16 01.31.08.png"/>
          <p:cNvGrpSpPr/>
          <p:nvPr/>
        </p:nvGrpSpPr>
        <p:grpSpPr>
          <a:xfrm>
            <a:off x="4352635" y="1694754"/>
            <a:ext cx="4299530" cy="7059558"/>
            <a:chOff x="0" y="0"/>
            <a:chExt cx="4299529" cy="7059556"/>
          </a:xfrm>
        </p:grpSpPr>
        <p:pic>
          <p:nvPicPr>
            <p:cNvPr id="867" name="屏幕快照 2019-01-16 01.31.08.png" descr="屏幕快照 2019-01-16 01.31.08.png"/>
            <p:cNvPicPr>
              <a:picLocks noChangeAspect="1"/>
            </p:cNvPicPr>
            <p:nvPr/>
          </p:nvPicPr>
          <p:blipFill>
            <a:blip r:embed="rId2">
              <a:extLst/>
            </a:blip>
            <a:stretch>
              <a:fillRect/>
            </a:stretch>
          </p:blipFill>
          <p:spPr>
            <a:xfrm>
              <a:off x="88900" y="50800"/>
              <a:ext cx="4121730" cy="6830957"/>
            </a:xfrm>
            <a:prstGeom prst="rect">
              <a:avLst/>
            </a:prstGeom>
            <a:ln>
              <a:noFill/>
            </a:ln>
            <a:effectLst/>
          </p:spPr>
        </p:pic>
        <p:pic>
          <p:nvPicPr>
            <p:cNvPr id="866" name="屏幕快照 2019-01-16 01.31.08.png" descr="屏幕快照 2019-01-16 01.31.08.png"/>
            <p:cNvPicPr>
              <a:picLocks noChangeAspect="0"/>
            </p:cNvPicPr>
            <p:nvPr/>
          </p:nvPicPr>
          <p:blipFill>
            <a:blip r:embed="rId3">
              <a:extLst/>
            </a:blip>
            <a:stretch>
              <a:fillRect/>
            </a:stretch>
          </p:blipFill>
          <p:spPr>
            <a:xfrm>
              <a:off x="0" y="0"/>
              <a:ext cx="4299530" cy="7059557"/>
            </a:xfrm>
            <a:prstGeom prst="rect">
              <a:avLst/>
            </a:prstGeom>
            <a:effectLst/>
          </p:spPr>
        </p:pic>
      </p:grpSp>
      <p:sp>
        <p:nvSpPr>
          <p:cNvPr id="869" name="管理员用户需求跟踪矩阵"/>
          <p:cNvSpPr txBox="1"/>
          <p:nvPr/>
        </p:nvSpPr>
        <p:spPr>
          <a:xfrm>
            <a:off x="4349749" y="8934525"/>
            <a:ext cx="4305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管理员用户需求跟踪矩阵</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02"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203" name="甘特图"/>
          <p:cNvSpPr txBox="1"/>
          <p:nvPr/>
        </p:nvSpPr>
        <p:spPr>
          <a:xfrm>
            <a:off x="5873749" y="1699908"/>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甘特图</a:t>
            </a:r>
          </a:p>
        </p:txBody>
      </p:sp>
      <p:grpSp>
        <p:nvGrpSpPr>
          <p:cNvPr id="206" name="捕获1.PNG"/>
          <p:cNvGrpSpPr/>
          <p:nvPr/>
        </p:nvGrpSpPr>
        <p:grpSpPr>
          <a:xfrm>
            <a:off x="1321546" y="2890156"/>
            <a:ext cx="10361708" cy="5333690"/>
            <a:chOff x="0" y="0"/>
            <a:chExt cx="10361706" cy="5333688"/>
          </a:xfrm>
        </p:grpSpPr>
        <p:pic>
          <p:nvPicPr>
            <p:cNvPr id="205" name="捕获1.PNG" descr="捕获1.PNG"/>
            <p:cNvPicPr>
              <a:picLocks noChangeAspect="1"/>
            </p:cNvPicPr>
            <p:nvPr/>
          </p:nvPicPr>
          <p:blipFill>
            <a:blip r:embed="rId2">
              <a:extLst/>
            </a:blip>
            <a:stretch>
              <a:fillRect/>
            </a:stretch>
          </p:blipFill>
          <p:spPr>
            <a:xfrm>
              <a:off x="88900" y="50800"/>
              <a:ext cx="10183907" cy="5105089"/>
            </a:xfrm>
            <a:prstGeom prst="rect">
              <a:avLst/>
            </a:prstGeom>
            <a:ln>
              <a:noFill/>
            </a:ln>
            <a:effectLst/>
          </p:spPr>
        </p:pic>
        <p:pic>
          <p:nvPicPr>
            <p:cNvPr id="204" name="捕获1.PNG" descr="捕获1.PNG"/>
            <p:cNvPicPr>
              <a:picLocks noChangeAspect="0"/>
            </p:cNvPicPr>
            <p:nvPr/>
          </p:nvPicPr>
          <p:blipFill>
            <a:blip r:embed="rId3">
              <a:extLst/>
            </a:blip>
            <a:stretch>
              <a:fillRect/>
            </a:stretch>
          </p:blipFill>
          <p:spPr>
            <a:xfrm>
              <a:off x="0" y="0"/>
              <a:ext cx="10361707" cy="5333689"/>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sp>
        <p:nvSpPr>
          <p:cNvPr id="872" name="需求管理工具"/>
          <p:cNvSpPr txBox="1"/>
          <p:nvPr/>
        </p:nvSpPr>
        <p:spPr>
          <a:xfrm>
            <a:off x="4997450" y="739840"/>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需求管理工具</a:t>
            </a:r>
          </a:p>
        </p:txBody>
      </p:sp>
      <p:sp>
        <p:nvSpPr>
          <p:cNvPr id="873" name="游客用户需求跟踪矩阵"/>
          <p:cNvSpPr txBox="1"/>
          <p:nvPr/>
        </p:nvSpPr>
        <p:spPr>
          <a:xfrm>
            <a:off x="4540250" y="893452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游客用户需求跟踪矩阵</a:t>
            </a:r>
          </a:p>
        </p:txBody>
      </p:sp>
      <p:grpSp>
        <p:nvGrpSpPr>
          <p:cNvPr id="876" name="屏幕快照 2019-01-16 01.32.03.png"/>
          <p:cNvGrpSpPr/>
          <p:nvPr/>
        </p:nvGrpSpPr>
        <p:grpSpPr>
          <a:xfrm>
            <a:off x="2292350" y="2589283"/>
            <a:ext cx="8420100" cy="5270501"/>
            <a:chOff x="0" y="0"/>
            <a:chExt cx="8420100" cy="5270500"/>
          </a:xfrm>
        </p:grpSpPr>
        <p:pic>
          <p:nvPicPr>
            <p:cNvPr id="875" name="屏幕快照 2019-01-16 01.32.03.png" descr="屏幕快照 2019-01-16 01.32.03.png"/>
            <p:cNvPicPr>
              <a:picLocks noChangeAspect="1"/>
            </p:cNvPicPr>
            <p:nvPr/>
          </p:nvPicPr>
          <p:blipFill>
            <a:blip r:embed="rId2">
              <a:extLst/>
            </a:blip>
            <a:stretch>
              <a:fillRect/>
            </a:stretch>
          </p:blipFill>
          <p:spPr>
            <a:xfrm>
              <a:off x="88900" y="50800"/>
              <a:ext cx="8242300" cy="5041900"/>
            </a:xfrm>
            <a:prstGeom prst="rect">
              <a:avLst/>
            </a:prstGeom>
            <a:ln>
              <a:noFill/>
            </a:ln>
            <a:effectLst/>
          </p:spPr>
        </p:pic>
        <p:pic>
          <p:nvPicPr>
            <p:cNvPr id="874" name="屏幕快照 2019-01-16 01.32.03.png" descr="屏幕快照 2019-01-16 01.32.03.png"/>
            <p:cNvPicPr>
              <a:picLocks noChangeAspect="0"/>
            </p:cNvPicPr>
            <p:nvPr/>
          </p:nvPicPr>
          <p:blipFill>
            <a:blip r:embed="rId3">
              <a:extLst/>
            </a:blip>
            <a:stretch>
              <a:fillRect/>
            </a:stretch>
          </p:blipFill>
          <p:spPr>
            <a:xfrm>
              <a:off x="0" y="0"/>
              <a:ext cx="8420100" cy="52705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graphicFrame>
        <p:nvGraphicFramePr>
          <p:cNvPr id="879" name="表格"/>
          <p:cNvGraphicFramePr/>
          <p:nvPr/>
        </p:nvGraphicFramePr>
        <p:xfrm>
          <a:off x="1920279" y="2281778"/>
          <a:ext cx="9173767" cy="590619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55196"/>
                <a:gridCol w="2601399"/>
                <a:gridCol w="3207644"/>
              </a:tblGrid>
              <a:tr h="1179333">
                <a:tc>
                  <a:txBody>
                    <a:bodyPr/>
                    <a:lstStyle/>
                    <a:p>
                      <a:pPr marL="190500" marR="457200" defTabSz="266700">
                        <a:spcBef>
                          <a:spcPts val="1500"/>
                        </a:spcBef>
                        <a:defRPr>
                          <a:solidFill>
                            <a:srgbClr val="000000"/>
                          </a:solidFill>
                        </a:defRPr>
                      </a:pPr>
                      <a:r>
                        <a:rPr sz="2400">
                          <a:solidFill>
                            <a:srgbClr val="FFFFFF"/>
                          </a:solidFill>
                          <a:latin typeface="PingFang SC Semibold"/>
                          <a:ea typeface="PingFang SC Semibold"/>
                          <a:cs typeface="PingFang SC Semibold"/>
                          <a:sym typeface="PingFang SC Semibold"/>
                        </a:rPr>
                        <a:t>变更类型</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c>
                  <a:txBody>
                    <a:bodyPr/>
                    <a:lstStyle/>
                    <a:p>
                      <a:pPr marL="190500" marR="457200" defTabSz="266700">
                        <a:spcBef>
                          <a:spcPts val="1500"/>
                        </a:spcBef>
                        <a:defRPr>
                          <a:solidFill>
                            <a:srgbClr val="000000"/>
                          </a:solidFill>
                        </a:defRPr>
                      </a:pPr>
                      <a:r>
                        <a:rPr sz="2400">
                          <a:solidFill>
                            <a:srgbClr val="FFFFFF"/>
                          </a:solidFill>
                          <a:latin typeface="PingFang SC Semibold"/>
                          <a:ea typeface="PingFang SC Semibold"/>
                          <a:cs typeface="PingFang SC Semibold"/>
                          <a:sym typeface="PingFang SC Semibold"/>
                        </a:rPr>
                        <a:t>变更数量</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c>
                  <a:txBody>
                    <a:bodyPr/>
                    <a:lstStyle/>
                    <a:p>
                      <a:pPr marL="190500" marR="457200" defTabSz="266700">
                        <a:spcBef>
                          <a:spcPts val="1500"/>
                        </a:spcBef>
                        <a:defRPr>
                          <a:solidFill>
                            <a:srgbClr val="000000"/>
                          </a:solidFill>
                        </a:defRPr>
                      </a:pPr>
                      <a:r>
                        <a:rPr sz="2400">
                          <a:solidFill>
                            <a:srgbClr val="FFFFFF"/>
                          </a:solidFill>
                          <a:latin typeface="PingFang SC Semibold"/>
                          <a:ea typeface="PingFang SC Semibold"/>
                          <a:cs typeface="PingFang SC Semibold"/>
                          <a:sym typeface="PingFang SC Semibold"/>
                        </a:rPr>
                        <a:t>变更占比</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r>
              <a:tr h="1179333">
                <a:tc>
                  <a:txBody>
                    <a:bodyPr/>
                    <a:lstStyle/>
                    <a:p>
                      <a:pPr marL="190500" marR="457200" defTabSz="266700">
                        <a:spcBef>
                          <a:spcPts val="1500"/>
                        </a:spcBef>
                        <a:defRPr>
                          <a:solidFill>
                            <a:srgbClr val="000000"/>
                          </a:solidFill>
                        </a:defRPr>
                      </a:pPr>
                      <a:r>
                        <a:rPr sz="2400">
                          <a:solidFill>
                            <a:srgbClr val="FFFFFF"/>
                          </a:solidFill>
                          <a:latin typeface="PingFang SC Regular"/>
                          <a:ea typeface="PingFang SC Regular"/>
                          <a:cs typeface="PingFang SC Regular"/>
                          <a:sym typeface="PingFang SC Regular"/>
                        </a:rPr>
                        <a:t>添加的条目数量</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c>
                  <a:txBody>
                    <a:bodyPr/>
                    <a:lstStyle/>
                    <a:p>
                      <a:pPr marL="190500" marR="457200" defTabSz="266700">
                        <a:spcBef>
                          <a:spcPts val="1500"/>
                        </a:spcBef>
                        <a:defRPr sz="2400">
                          <a:latin typeface="PingFang SC Regular"/>
                          <a:ea typeface="PingFang SC Regular"/>
                          <a:cs typeface="PingFang SC Regular"/>
                          <a:sym typeface="PingFang SC Regular"/>
                        </a:defRPr>
                      </a:pPr>
                      <a:r>
                        <a:rPr>
                          <a:hlinkClick r:id="rId2" invalidUrl="" action="" tgtFrame="" tooltip="" history="1" highlightClick="0" endSnd="0"/>
                        </a:rPr>
                        <a:t>1</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c>
                  <a:txBody>
                    <a:bodyPr/>
                    <a:lstStyle/>
                    <a:p>
                      <a:pPr marL="190500" marR="457200" defTabSz="266700">
                        <a:spcBef>
                          <a:spcPts val="1500"/>
                        </a:spcBef>
                        <a:defRPr>
                          <a:solidFill>
                            <a:srgbClr val="000000"/>
                          </a:solidFill>
                        </a:defRPr>
                      </a:pPr>
                      <a:r>
                        <a:rPr sz="2400">
                          <a:solidFill>
                            <a:srgbClr val="FFFFFF"/>
                          </a:solidFill>
                          <a:latin typeface="PingFang SC Regular"/>
                          <a:ea typeface="PingFang SC Regular"/>
                          <a:cs typeface="PingFang SC Regular"/>
                          <a:sym typeface="PingFang SC Regular"/>
                        </a:rPr>
                        <a:t>1.67%</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r>
              <a:tr h="1179333">
                <a:tc>
                  <a:txBody>
                    <a:bodyPr/>
                    <a:lstStyle/>
                    <a:p>
                      <a:pPr marL="190500" marR="457200" defTabSz="266700">
                        <a:spcBef>
                          <a:spcPts val="1500"/>
                        </a:spcBef>
                        <a:defRPr>
                          <a:solidFill>
                            <a:srgbClr val="000000"/>
                          </a:solidFill>
                        </a:defRPr>
                      </a:pPr>
                      <a:r>
                        <a:rPr sz="2400">
                          <a:solidFill>
                            <a:srgbClr val="FFFFFF"/>
                          </a:solidFill>
                          <a:latin typeface="PingFang SC Regular"/>
                          <a:ea typeface="PingFang SC Regular"/>
                          <a:cs typeface="PingFang SC Regular"/>
                          <a:sym typeface="PingFang SC Regular"/>
                        </a:rPr>
                        <a:t>修改的条目数量</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c>
                  <a:txBody>
                    <a:bodyPr/>
                    <a:lstStyle/>
                    <a:p>
                      <a:pPr marL="190500" marR="457200" defTabSz="266700">
                        <a:spcBef>
                          <a:spcPts val="1500"/>
                        </a:spcBef>
                        <a:defRPr sz="2400">
                          <a:latin typeface="PingFang SC Regular"/>
                          <a:ea typeface="PingFang SC Regular"/>
                          <a:cs typeface="PingFang SC Regular"/>
                          <a:sym typeface="PingFang SC Regular"/>
                        </a:defRPr>
                      </a:pPr>
                      <a:r>
                        <a:rPr>
                          <a:hlinkClick r:id="rId3" invalidUrl="" action="" tgtFrame="" tooltip="" history="1" highlightClick="0" endSnd="0"/>
                        </a:rPr>
                        <a:t>0</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c>
                  <a:txBody>
                    <a:bodyPr/>
                    <a:lstStyle/>
                    <a:p>
                      <a:pPr marL="190500" marR="457200" defTabSz="266700">
                        <a:spcBef>
                          <a:spcPts val="1500"/>
                        </a:spcBef>
                        <a:defRPr>
                          <a:solidFill>
                            <a:srgbClr val="000000"/>
                          </a:solidFill>
                        </a:defRPr>
                      </a:pPr>
                      <a:r>
                        <a:rPr sz="2400">
                          <a:solidFill>
                            <a:srgbClr val="FFFFFF"/>
                          </a:solidFill>
                          <a:latin typeface="PingFang SC Regular"/>
                          <a:ea typeface="PingFang SC Regular"/>
                          <a:cs typeface="PingFang SC Regular"/>
                          <a:sym typeface="PingFang SC Regular"/>
                        </a:rPr>
                        <a:t>0.00%</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r>
              <a:tr h="1179333">
                <a:tc>
                  <a:txBody>
                    <a:bodyPr/>
                    <a:lstStyle/>
                    <a:p>
                      <a:pPr marL="190500" marR="457200" defTabSz="266700">
                        <a:spcBef>
                          <a:spcPts val="1500"/>
                        </a:spcBef>
                        <a:defRPr>
                          <a:solidFill>
                            <a:srgbClr val="000000"/>
                          </a:solidFill>
                        </a:defRPr>
                      </a:pPr>
                      <a:r>
                        <a:rPr sz="2400">
                          <a:solidFill>
                            <a:srgbClr val="FFFFFF"/>
                          </a:solidFill>
                          <a:latin typeface="PingFang SC Regular"/>
                          <a:ea typeface="PingFang SC Regular"/>
                          <a:cs typeface="PingFang SC Regular"/>
                          <a:sym typeface="PingFang SC Regular"/>
                        </a:rPr>
                        <a:t>删除的条目数量</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c>
                  <a:txBody>
                    <a:bodyPr/>
                    <a:lstStyle/>
                    <a:p>
                      <a:pPr marL="190500" marR="457200" defTabSz="266700">
                        <a:spcBef>
                          <a:spcPts val="1500"/>
                        </a:spcBef>
                        <a:defRPr sz="2400">
                          <a:latin typeface="PingFang SC Regular"/>
                          <a:ea typeface="PingFang SC Regular"/>
                          <a:cs typeface="PingFang SC Regular"/>
                          <a:sym typeface="PingFang SC Regular"/>
                        </a:defRPr>
                      </a:pPr>
                      <a:r>
                        <a:rPr>
                          <a:hlinkClick r:id="rId4" invalidUrl="" action="" tgtFrame="" tooltip="" history="1" highlightClick="0" endSnd="0"/>
                        </a:rPr>
                        <a:t>0</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c>
                  <a:txBody>
                    <a:bodyPr/>
                    <a:lstStyle/>
                    <a:p>
                      <a:pPr marL="190500" marR="457200" defTabSz="266700">
                        <a:spcBef>
                          <a:spcPts val="1500"/>
                        </a:spcBef>
                        <a:defRPr>
                          <a:solidFill>
                            <a:srgbClr val="000000"/>
                          </a:solidFill>
                        </a:defRPr>
                      </a:pPr>
                      <a:r>
                        <a:rPr sz="2400">
                          <a:solidFill>
                            <a:srgbClr val="FFFFFF"/>
                          </a:solidFill>
                          <a:latin typeface="PingFang SC Regular"/>
                          <a:ea typeface="PingFang SC Regular"/>
                          <a:cs typeface="PingFang SC Regular"/>
                          <a:sym typeface="PingFang SC Regular"/>
                        </a:rPr>
                        <a:t>0.00%</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r>
              <a:tr h="1179333">
                <a:tc>
                  <a:txBody>
                    <a:bodyPr/>
                    <a:lstStyle/>
                    <a:p>
                      <a:pPr marL="190500" marR="457200" defTabSz="266700">
                        <a:spcBef>
                          <a:spcPts val="1500"/>
                        </a:spcBef>
                        <a:defRPr>
                          <a:solidFill>
                            <a:srgbClr val="000000"/>
                          </a:solidFill>
                        </a:defRPr>
                      </a:pPr>
                      <a:r>
                        <a:rPr sz="2400">
                          <a:solidFill>
                            <a:srgbClr val="FFFFFF"/>
                          </a:solidFill>
                          <a:latin typeface="PingFang SC Regular"/>
                          <a:ea typeface="PingFang SC Regular"/>
                          <a:cs typeface="PingFang SC Regular"/>
                          <a:sym typeface="PingFang SC Regular"/>
                        </a:rPr>
                        <a:t>合计</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c>
                  <a:txBody>
                    <a:bodyPr/>
                    <a:lstStyle/>
                    <a:p>
                      <a:pPr marL="190500" marR="457200" defTabSz="266700">
                        <a:spcBef>
                          <a:spcPts val="1500"/>
                        </a:spcBef>
                        <a:defRPr sz="2400">
                          <a:latin typeface="PingFang SC Regular"/>
                          <a:ea typeface="PingFang SC Regular"/>
                          <a:cs typeface="PingFang SC Regular"/>
                          <a:sym typeface="PingFang SC Regular"/>
                        </a:defRPr>
                      </a:pPr>
                      <a:r>
                        <a:rPr>
                          <a:hlinkClick r:id="rId5" invalidUrl="" action="" tgtFrame="" tooltip="" history="1" highlightClick="0" endSnd="0"/>
                        </a:rPr>
                        <a:t>1</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c>
                  <a:txBody>
                    <a:bodyPr/>
                    <a:lstStyle/>
                    <a:p>
                      <a:pPr marL="190500" marR="457200" defTabSz="266700">
                        <a:spcBef>
                          <a:spcPts val="1500"/>
                        </a:spcBef>
                        <a:defRPr>
                          <a:solidFill>
                            <a:srgbClr val="000000"/>
                          </a:solidFill>
                        </a:defRPr>
                      </a:pPr>
                      <a:r>
                        <a:rPr sz="2400">
                          <a:solidFill>
                            <a:srgbClr val="FFFFFF"/>
                          </a:solidFill>
                          <a:latin typeface="PingFang SC Regular"/>
                          <a:ea typeface="PingFang SC Regular"/>
                          <a:cs typeface="PingFang SC Regular"/>
                          <a:sym typeface="PingFang SC Regular"/>
                        </a:rPr>
                        <a:t>1.67%</a:t>
                      </a:r>
                    </a:p>
                  </a:txBody>
                  <a:tcPr marL="47625" marR="47625" marT="47625" marB="47625" anchor="ctr" anchorCtr="0" horzOverflow="overflow">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tr>
            </a:tbl>
          </a:graphicData>
        </a:graphic>
      </p:graphicFrame>
      <p:sp>
        <p:nvSpPr>
          <p:cNvPr id="880" name="需求变更影响分析"/>
          <p:cNvSpPr txBox="1"/>
          <p:nvPr/>
        </p:nvSpPr>
        <p:spPr>
          <a:xfrm>
            <a:off x="4514849" y="1053896"/>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需求变更影响分析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2"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sp>
        <p:nvSpPr>
          <p:cNvPr id="883" name="需求变更影响分析"/>
          <p:cNvSpPr txBox="1"/>
          <p:nvPr/>
        </p:nvSpPr>
        <p:spPr>
          <a:xfrm>
            <a:off x="4514849" y="1053896"/>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需求变更影响分析</a:t>
            </a:r>
          </a:p>
        </p:txBody>
      </p:sp>
      <p:grpSp>
        <p:nvGrpSpPr>
          <p:cNvPr id="886" name="图像"/>
          <p:cNvGrpSpPr/>
          <p:nvPr/>
        </p:nvGrpSpPr>
        <p:grpSpPr>
          <a:xfrm>
            <a:off x="2341270" y="2348314"/>
            <a:ext cx="8322260" cy="6243912"/>
            <a:chOff x="0" y="0"/>
            <a:chExt cx="8322258" cy="6243911"/>
          </a:xfrm>
        </p:grpSpPr>
        <p:pic>
          <p:nvPicPr>
            <p:cNvPr id="885" name="图像" descr="图像"/>
            <p:cNvPicPr>
              <a:picLocks noChangeAspect="1"/>
            </p:cNvPicPr>
            <p:nvPr/>
          </p:nvPicPr>
          <p:blipFill>
            <a:blip r:embed="rId2">
              <a:extLst/>
            </a:blip>
            <a:stretch>
              <a:fillRect/>
            </a:stretch>
          </p:blipFill>
          <p:spPr>
            <a:xfrm>
              <a:off x="88900" y="50800"/>
              <a:ext cx="8144459" cy="6015312"/>
            </a:xfrm>
            <a:prstGeom prst="rect">
              <a:avLst/>
            </a:prstGeom>
            <a:ln>
              <a:noFill/>
            </a:ln>
            <a:effectLst/>
          </p:spPr>
        </p:pic>
        <p:pic>
          <p:nvPicPr>
            <p:cNvPr id="884" name="图像" descr="图像"/>
            <p:cNvPicPr>
              <a:picLocks noChangeAspect="0"/>
            </p:cNvPicPr>
            <p:nvPr/>
          </p:nvPicPr>
          <p:blipFill>
            <a:blip r:embed="rId3">
              <a:extLst/>
            </a:blip>
            <a:stretch>
              <a:fillRect/>
            </a:stretch>
          </p:blipFill>
          <p:spPr>
            <a:xfrm>
              <a:off x="0" y="0"/>
              <a:ext cx="8322259" cy="6243912"/>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需求管理"/>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graphicFrame>
        <p:nvGraphicFramePr>
          <p:cNvPr id="889" name="表格"/>
          <p:cNvGraphicFramePr/>
          <p:nvPr/>
        </p:nvGraphicFramePr>
        <p:xfrm>
          <a:off x="2303249" y="2058590"/>
          <a:ext cx="8404652" cy="680611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102466"/>
                <a:gridCol w="6295835"/>
              </a:tblGrid>
              <a:tr h="359271">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变更请求id</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CR-1</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667207">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标题</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关于管理员要求后台添加管理编辑网站首页动图的功能可能带来的影响分析报告</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402564">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描述</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管理员要求后台中心添加管理编辑网站首页轮播图的功能</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366003">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评估人</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刘祺</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407184">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准备日期</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2019/1/8</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410616">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预估总时间：</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8.8工时</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668197">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预估排期影响：</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2天</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686610">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其他成本影响</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3050.96元（人均工资69.34（元/小时）,5人工作8.8小时）</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676314">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其他受影响的组件</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无</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737030">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其他受影响的任务</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用例，界面原型，对话框图，活动图，用户手册，软件需求规格说明书，测试用例 。</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663181">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生命周期成本问题</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l" defTabSz="266700">
                        <a:defRPr>
                          <a:solidFill>
                            <a:srgbClr val="000000"/>
                          </a:solidFill>
                        </a:defRPr>
                      </a:pPr>
                      <a:r>
                        <a:rPr sz="1750">
                          <a:solidFill>
                            <a:srgbClr val="FFFFFF"/>
                          </a:solidFill>
                          <a:latin typeface="PingFang SC Regular"/>
                          <a:ea typeface="PingFang SC Regular"/>
                          <a:cs typeface="PingFang SC Regular"/>
                          <a:sym typeface="PingFang SC Regular"/>
                        </a:rPr>
                        <a:t>项目人工成本增加3050.96元</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755575">
                <a:tc>
                  <a:txBody>
                    <a:bodyPr/>
                    <a:lstStyle/>
                    <a:p>
                      <a:pPr marR="457200" algn="just" defTabSz="266700">
                        <a:defRPr>
                          <a:solidFill>
                            <a:srgbClr val="000000"/>
                          </a:solidFill>
                        </a:defRPr>
                      </a:pPr>
                      <a:r>
                        <a:rPr sz="1750">
                          <a:solidFill>
                            <a:srgbClr val="FFFFFF"/>
                          </a:solidFill>
                          <a:latin typeface="PingFang SC Regular"/>
                          <a:ea typeface="PingFang SC Regular"/>
                          <a:cs typeface="PingFang SC Regular"/>
                          <a:sym typeface="PingFang SC Regular"/>
                        </a:rPr>
                        <a:t>依赖性影响</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marR="457200" algn="l" defTabSz="266700">
                        <a:defRPr>
                          <a:solidFill>
                            <a:srgbClr val="000000"/>
                          </a:solidFill>
                        </a:defRPr>
                      </a:pPr>
                      <a:r>
                        <a:rPr sz="1750">
                          <a:solidFill>
                            <a:srgbClr val="FFFFFF"/>
                          </a:solidFill>
                          <a:latin typeface="PingFang SC Regular"/>
                          <a:ea typeface="PingFang SC Regular"/>
                          <a:cs typeface="PingFang SC Regular"/>
                          <a:sym typeface="PingFang SC Regular"/>
                        </a:rPr>
                        <a:t>影响查看管理员界面侧边栏（新增一项动图管理），被影响需求数量1，影响比例1.67%。</a:t>
                      </a:r>
                    </a:p>
                  </a:txBody>
                  <a:tcPr marL="63500" marR="63500" marT="0" marB="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bl>
          </a:graphicData>
        </a:graphic>
      </p:graphicFrame>
      <p:sp>
        <p:nvSpPr>
          <p:cNvPr id="890" name="需求变更影响分析"/>
          <p:cNvSpPr txBox="1"/>
          <p:nvPr/>
        </p:nvSpPr>
        <p:spPr>
          <a:xfrm>
            <a:off x="4514849" y="1053896"/>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需求变更影响分析</a:t>
            </a:r>
          </a:p>
        </p:txBody>
      </p:sp>
      <p:sp>
        <p:nvSpPr>
          <p:cNvPr id="891" name="需求变更分析影响报告"/>
          <p:cNvSpPr txBox="1"/>
          <p:nvPr/>
        </p:nvSpPr>
        <p:spPr>
          <a:xfrm>
            <a:off x="4540250" y="893452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需求变更分析影响报告</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3" name="未来计划"/>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未来计划</a:t>
            </a:r>
          </a:p>
        </p:txBody>
      </p:sp>
      <p:pic>
        <p:nvPicPr>
          <p:cNvPr id="894" name="5.png" descr="5.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6" name="未来计划"/>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pic>
        <p:nvPicPr>
          <p:cNvPr id="897" name="屏幕快照 2019-01-16 13.13.40.png" descr="屏幕快照 2019-01-16 13.13.40.png"/>
          <p:cNvPicPr>
            <a:picLocks noChangeAspect="1"/>
          </p:cNvPicPr>
          <p:nvPr/>
        </p:nvPicPr>
        <p:blipFill>
          <a:blip r:embed="rId2">
            <a:extLst/>
          </a:blip>
          <a:stretch>
            <a:fillRect/>
          </a:stretch>
        </p:blipFill>
        <p:spPr>
          <a:xfrm>
            <a:off x="218063" y="1329380"/>
            <a:ext cx="12568674" cy="78091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未来计划"/>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sp>
        <p:nvSpPr>
          <p:cNvPr id="900" name="系统设计与实现计划"/>
          <p:cNvSpPr txBox="1"/>
          <p:nvPr/>
        </p:nvSpPr>
        <p:spPr>
          <a:xfrm>
            <a:off x="4273550" y="1053896"/>
            <a:ext cx="4457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系统设计与实现计划</a:t>
            </a:r>
          </a:p>
        </p:txBody>
      </p:sp>
      <p:sp>
        <p:nvSpPr>
          <p:cNvPr id="901" name="输出文件"/>
          <p:cNvSpPr txBox="1"/>
          <p:nvPr/>
        </p:nvSpPr>
        <p:spPr>
          <a:xfrm>
            <a:off x="5550898" y="2765164"/>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输出文件</a:t>
            </a:r>
          </a:p>
        </p:txBody>
      </p:sp>
      <p:sp>
        <p:nvSpPr>
          <p:cNvPr id="902" name="《概要设计文档》…"/>
          <p:cNvSpPr txBox="1"/>
          <p:nvPr/>
        </p:nvSpPr>
        <p:spPr>
          <a:xfrm>
            <a:off x="2763620" y="3873500"/>
            <a:ext cx="7477560" cy="421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67489" marR="457200" indent="-300789" algn="l" defTabSz="266700">
              <a:buSzPct val="75000"/>
              <a:buChar char="•"/>
              <a:defRPr sz="2500">
                <a:latin typeface="PingFang SC Regular"/>
                <a:ea typeface="PingFang SC Regular"/>
                <a:cs typeface="PingFang SC Regular"/>
                <a:sym typeface="PingFang SC Regular"/>
              </a:defRPr>
            </a:pPr>
            <a:r>
              <a:t>《概要设计文档》</a:t>
            </a:r>
          </a:p>
          <a:p>
            <a:pPr marL="567489" marR="457200" indent="-300789" algn="l" defTabSz="266700">
              <a:buSzPct val="75000"/>
              <a:buChar char="•"/>
              <a:defRPr sz="2500">
                <a:latin typeface="PingFang SC Regular"/>
                <a:ea typeface="PingFang SC Regular"/>
                <a:cs typeface="PingFang SC Regular"/>
                <a:sym typeface="PingFang SC Regular"/>
              </a:defRPr>
            </a:pPr>
            <a:r>
              <a:t>《详细设计文档》</a:t>
            </a:r>
          </a:p>
          <a:p>
            <a:pPr marL="567489" marR="457200" indent="-300789" algn="l" defTabSz="266700">
              <a:buSzPct val="75000"/>
              <a:buChar char="•"/>
              <a:defRPr sz="2500">
                <a:latin typeface="PingFang SC Regular"/>
                <a:ea typeface="PingFang SC Regular"/>
                <a:cs typeface="PingFang SC Regular"/>
                <a:sym typeface="PingFang SC Regular"/>
              </a:defRPr>
            </a:pPr>
            <a:r>
              <a:t>《测试计划文档》</a:t>
            </a:r>
          </a:p>
          <a:p>
            <a:pPr marL="567489" marR="457200" indent="-300789" algn="l" defTabSz="266700">
              <a:buSzPct val="75000"/>
              <a:buChar char="•"/>
              <a:defRPr sz="2500">
                <a:latin typeface="PingFang SC Regular"/>
                <a:ea typeface="PingFang SC Regular"/>
                <a:cs typeface="PingFang SC Regular"/>
                <a:sym typeface="PingFang SC Regular"/>
              </a:defRPr>
            </a:pPr>
            <a:r>
              <a:t>《内部接口文档》</a:t>
            </a:r>
          </a:p>
          <a:p>
            <a:pPr marL="567489" marR="457200" indent="-300789" algn="l" defTabSz="266700">
              <a:buSzPct val="75000"/>
              <a:buChar char="•"/>
              <a:defRPr sz="2500">
                <a:latin typeface="PingFang SC Regular"/>
                <a:ea typeface="PingFang SC Regular"/>
                <a:cs typeface="PingFang SC Regular"/>
                <a:sym typeface="PingFang SC Regular"/>
              </a:defRPr>
            </a:pPr>
            <a:r>
              <a:t>《源代码清单》</a:t>
            </a:r>
          </a:p>
          <a:p>
            <a:pPr marL="567489" marR="457200" indent="-300789" algn="l" defTabSz="266700">
              <a:buSzPct val="75000"/>
              <a:buChar char="•"/>
              <a:defRPr sz="2500">
                <a:latin typeface="PingFang SC Regular"/>
                <a:ea typeface="PingFang SC Regular"/>
                <a:cs typeface="PingFang SC Regular"/>
                <a:sym typeface="PingFang SC Regular"/>
              </a:defRPr>
            </a:pPr>
            <a:r>
              <a:t>应用安装包(Android端)</a:t>
            </a:r>
          </a:p>
          <a:p>
            <a:pPr marL="567489" marR="457200" indent="-300789" algn="l" defTabSz="266700">
              <a:buSzPct val="75000"/>
              <a:buChar char="•"/>
              <a:defRPr sz="2500">
                <a:latin typeface="PingFang SC Regular"/>
                <a:ea typeface="PingFang SC Regular"/>
                <a:cs typeface="PingFang SC Regular"/>
                <a:sym typeface="PingFang SC Regular"/>
              </a:defRPr>
            </a:pPr>
            <a:r>
              <a:t>AppStore安装路径(IOS端)</a:t>
            </a:r>
          </a:p>
          <a:p>
            <a:pPr marL="567489" marR="457200" indent="-300789" algn="l" defTabSz="266700">
              <a:buSzPct val="75000"/>
              <a:buChar char="•"/>
              <a:defRPr sz="2500">
                <a:latin typeface="PingFang SC Regular"/>
                <a:ea typeface="PingFang SC Regular"/>
                <a:cs typeface="PingFang SC Regular"/>
                <a:sym typeface="PingFang SC Regular"/>
              </a:defRPr>
            </a:pPr>
            <a:r>
              <a:t>软件工程系列课程教学辅助网站网址（Web端）</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4" name="未来计划"/>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sp>
        <p:nvSpPr>
          <p:cNvPr id="905" name="系统设计与实现计划"/>
          <p:cNvSpPr txBox="1"/>
          <p:nvPr/>
        </p:nvSpPr>
        <p:spPr>
          <a:xfrm>
            <a:off x="4273550" y="1053896"/>
            <a:ext cx="4457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系统设计与实现计划</a:t>
            </a:r>
          </a:p>
        </p:txBody>
      </p:sp>
      <p:sp>
        <p:nvSpPr>
          <p:cNvPr id="906" name="验收标准"/>
          <p:cNvSpPr txBox="1"/>
          <p:nvPr/>
        </p:nvSpPr>
        <p:spPr>
          <a:xfrm>
            <a:off x="5550898" y="2765164"/>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验收标准</a:t>
            </a:r>
          </a:p>
        </p:txBody>
      </p:sp>
      <p:sp>
        <p:nvSpPr>
          <p:cNvPr id="907" name="设计阶段：…"/>
          <p:cNvSpPr txBox="1"/>
          <p:nvPr/>
        </p:nvSpPr>
        <p:spPr>
          <a:xfrm>
            <a:off x="1254626" y="3508067"/>
            <a:ext cx="10495548" cy="650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685800" algn="just" defTabSz="266700">
              <a:defRPr sz="2500">
                <a:latin typeface="PingFang SC Semibold"/>
                <a:ea typeface="PingFang SC Semibold"/>
                <a:cs typeface="PingFang SC Semibold"/>
                <a:sym typeface="PingFang SC Semibold"/>
              </a:defRPr>
            </a:pPr>
            <a:r>
              <a:t>设计阶段</a:t>
            </a:r>
            <a:r>
              <a:rPr>
                <a:latin typeface="PingFang SC Regular"/>
                <a:ea typeface="PingFang SC Regular"/>
                <a:cs typeface="PingFang SC Regular"/>
                <a:sym typeface="PingFang SC Regular"/>
              </a:rPr>
              <a:t>：</a:t>
            </a:r>
            <a:endParaRPr>
              <a:latin typeface="PingFang SC Regular"/>
              <a:ea typeface="PingFang SC Regular"/>
              <a:cs typeface="PingFang SC Regular"/>
              <a:sym typeface="PingFang SC Regular"/>
            </a:endParaRPr>
          </a:p>
          <a:p>
            <a:pPr marL="266700" marR="457200" indent="419100" algn="just" defTabSz="266700">
              <a:defRPr sz="2500">
                <a:latin typeface="PingFang SC Regular"/>
                <a:ea typeface="PingFang SC Regular"/>
                <a:cs typeface="PingFang SC Regular"/>
                <a:sym typeface="PingFang SC Regular"/>
              </a:defRPr>
            </a:pPr>
            <a:r>
              <a:t>《概要设计文档》与《详细设计文档》可以被开发人员理解、开发。</a:t>
            </a:r>
          </a:p>
          <a:p>
            <a:pPr marR="457200" indent="685800" algn="just" defTabSz="266700">
              <a:defRPr sz="2500">
                <a:latin typeface="PingFang SC Semibold"/>
                <a:ea typeface="PingFang SC Semibold"/>
                <a:cs typeface="PingFang SC Semibold"/>
                <a:sym typeface="PingFang SC Semibold"/>
              </a:defRPr>
            </a:pPr>
            <a:r>
              <a:t>实现阶段</a:t>
            </a:r>
            <a:r>
              <a:rPr>
                <a:latin typeface="PingFang SC Regular"/>
                <a:ea typeface="PingFang SC Regular"/>
                <a:cs typeface="PingFang SC Regular"/>
                <a:sym typeface="PingFang SC Regular"/>
              </a:rPr>
              <a:t>：</a:t>
            </a:r>
            <a:endParaRPr>
              <a:latin typeface="PingFang SC Regular"/>
              <a:ea typeface="PingFang SC Regular"/>
              <a:cs typeface="PingFang SC Regular"/>
              <a:sym typeface="PingFang SC Regular"/>
            </a:endParaRPr>
          </a:p>
          <a:p>
            <a:pPr marL="266700" marR="457200" indent="419100" algn="just" defTabSz="266700">
              <a:defRPr sz="2500">
                <a:latin typeface="PingFang SC Regular"/>
                <a:ea typeface="PingFang SC Regular"/>
                <a:cs typeface="PingFang SC Regular"/>
                <a:sym typeface="PingFang SC Regular"/>
              </a:defRPr>
            </a:pPr>
            <a:r>
              <a:t>服务器可以在满足需求中规定的硬件环境下搭建且稳定运行。</a:t>
            </a:r>
          </a:p>
          <a:p>
            <a:pPr marL="266700" marR="457200" indent="419100" algn="just" defTabSz="266700">
              <a:defRPr sz="2500">
                <a:latin typeface="PingFang SC Regular"/>
                <a:ea typeface="PingFang SC Regular"/>
                <a:cs typeface="PingFang SC Regular"/>
                <a:sym typeface="PingFang SC Regular"/>
              </a:defRPr>
            </a:pPr>
            <a:r>
              <a:t>可以用几个主流浏览器（IE浏览器、Firefox浏览器、Chrome浏览器）上访问到软件工程系列课程教学辅助网站，且有足够的兼容性，使用没有异常。</a:t>
            </a:r>
          </a:p>
          <a:p>
            <a:pPr marL="266700" marR="457200" indent="419100" algn="just" defTabSz="266700">
              <a:defRPr sz="2500">
                <a:latin typeface="PingFang SC Regular"/>
                <a:ea typeface="PingFang SC Regular"/>
                <a:cs typeface="PingFang SC Regular"/>
                <a:sym typeface="PingFang SC Regular"/>
              </a:defRPr>
            </a:pPr>
            <a:r>
              <a:t>软件工程系列课程教学辅助网站的Andriod端可以在Android5.0及以上版本中安装且稳定运行。</a:t>
            </a:r>
          </a:p>
          <a:p>
            <a:pPr marL="266700" marR="457200" indent="419100" algn="just" defTabSz="266700">
              <a:defRPr sz="2500">
                <a:latin typeface="PingFang SC Regular"/>
                <a:ea typeface="PingFang SC Regular"/>
                <a:cs typeface="PingFang SC Regular"/>
                <a:sym typeface="PingFang SC Regular"/>
              </a:defRPr>
            </a:pPr>
            <a:r>
              <a:t>软件工程系列课程教学辅助网站 IOS端可以在iOS7及以上版本中安装且稳定运行。</a:t>
            </a:r>
          </a:p>
          <a:p>
            <a:pPr marL="266700" marR="457200" indent="419100" algn="just" defTabSz="266700">
              <a:defRPr sz="2500">
                <a:latin typeface="PingFang SC Regular"/>
                <a:ea typeface="PingFang SC Regular"/>
                <a:cs typeface="PingFang SC Regular"/>
                <a:sym typeface="PingFang SC Regular"/>
              </a:defRPr>
            </a:pP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11" name="成组"/>
          <p:cNvGrpSpPr/>
          <p:nvPr/>
        </p:nvGrpSpPr>
        <p:grpSpPr>
          <a:xfrm>
            <a:off x="1421800" y="2046222"/>
            <a:ext cx="10161200" cy="6458575"/>
            <a:chOff x="0" y="0"/>
            <a:chExt cx="10161198" cy="6458574"/>
          </a:xfrm>
        </p:grpSpPr>
        <p:sp>
          <p:nvSpPr>
            <p:cNvPr id="909" name="矩形"/>
            <p:cNvSpPr/>
            <p:nvPr/>
          </p:nvSpPr>
          <p:spPr>
            <a:xfrm>
              <a:off x="0" y="0"/>
              <a:ext cx="10161199" cy="6458575"/>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910" name="图像" descr="图像"/>
            <p:cNvPicPr>
              <a:picLocks noChangeAspect="1"/>
            </p:cNvPicPr>
            <p:nvPr/>
          </p:nvPicPr>
          <p:blipFill>
            <a:blip r:embed="rId2">
              <a:extLst/>
            </a:blip>
            <a:stretch>
              <a:fillRect/>
            </a:stretch>
          </p:blipFill>
          <p:spPr>
            <a:xfrm>
              <a:off x="711647" y="265183"/>
              <a:ext cx="8737904" cy="5928209"/>
            </a:xfrm>
            <a:prstGeom prst="rect">
              <a:avLst/>
            </a:prstGeom>
            <a:ln w="12700" cap="flat">
              <a:noFill/>
              <a:miter lim="400000"/>
            </a:ln>
            <a:effectLst/>
          </p:spPr>
        </p:pic>
      </p:grpSp>
      <p:sp>
        <p:nvSpPr>
          <p:cNvPr id="912" name="未来计划"/>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sp>
        <p:nvSpPr>
          <p:cNvPr id="913" name="系统设计与实现计划"/>
          <p:cNvSpPr txBox="1"/>
          <p:nvPr/>
        </p:nvSpPr>
        <p:spPr>
          <a:xfrm>
            <a:off x="4273550" y="1053896"/>
            <a:ext cx="4457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系统设计与实现计划</a:t>
            </a:r>
          </a:p>
        </p:txBody>
      </p:sp>
      <p:sp>
        <p:nvSpPr>
          <p:cNvPr id="914" name="工作任务分解"/>
          <p:cNvSpPr txBox="1"/>
          <p:nvPr/>
        </p:nvSpPr>
        <p:spPr>
          <a:xfrm>
            <a:off x="5302250" y="8722421"/>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工作任务分解</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未来计划"/>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sp>
        <p:nvSpPr>
          <p:cNvPr id="917" name="安装部署计划"/>
          <p:cNvSpPr txBox="1"/>
          <p:nvPr/>
        </p:nvSpPr>
        <p:spPr>
          <a:xfrm>
            <a:off x="4997450" y="1053896"/>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安装部署计划</a:t>
            </a:r>
          </a:p>
        </p:txBody>
      </p:sp>
      <p:graphicFrame>
        <p:nvGraphicFramePr>
          <p:cNvPr id="918" name="表格"/>
          <p:cNvGraphicFramePr/>
          <p:nvPr/>
        </p:nvGraphicFramePr>
        <p:xfrm>
          <a:off x="529761" y="3014912"/>
          <a:ext cx="11951628" cy="695911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685086"/>
                <a:gridCol w="2917870"/>
                <a:gridCol w="5342319"/>
              </a:tblGrid>
              <a:tr h="412883">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任务</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任务组织</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描述</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390941">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制定计划</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PRD2018-G12小组</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对服务器端以及客户端的安装环境进行描述和指定，部署步骤的描述，安装配置步骤的描述，相关人员的指定和任务安排，培训计划的指定</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28003">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配备安装人员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PRD2018-G12小组</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对指定的人员进行实际的分工安排</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24221">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培训活动的计划和指导</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开发人员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对相关人员进行培训指导</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25147">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环境部署设备购入及准备</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PRD2018-G12小组</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对服务器环境安装可能涉及到的设备进行采购和准备</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38848">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校内服务器环境部署及配置</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开发人员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按照计划中对项目的服务器进行部署和测试</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73304">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将系统迁移至服务器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开发人员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将系统实际部署在服务器端</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17550">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部署验证与测试</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开发人员，测试人员，用户</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对迁移完成的系统进行运行测试，调配系统，并对调整完的系统进行测试</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09"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210" name="甘特图"/>
          <p:cNvSpPr txBox="1"/>
          <p:nvPr/>
        </p:nvSpPr>
        <p:spPr>
          <a:xfrm>
            <a:off x="5873749" y="1699908"/>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甘特图</a:t>
            </a:r>
          </a:p>
        </p:txBody>
      </p:sp>
      <p:grpSp>
        <p:nvGrpSpPr>
          <p:cNvPr id="213" name="图像"/>
          <p:cNvGrpSpPr/>
          <p:nvPr/>
        </p:nvGrpSpPr>
        <p:grpSpPr>
          <a:xfrm>
            <a:off x="1031641" y="4490908"/>
            <a:ext cx="10941518" cy="2068553"/>
            <a:chOff x="0" y="0"/>
            <a:chExt cx="10941517" cy="2068551"/>
          </a:xfrm>
        </p:grpSpPr>
        <p:pic>
          <p:nvPicPr>
            <p:cNvPr id="212" name="图像" descr="图像"/>
            <p:cNvPicPr>
              <a:picLocks noChangeAspect="1"/>
            </p:cNvPicPr>
            <p:nvPr/>
          </p:nvPicPr>
          <p:blipFill>
            <a:blip r:embed="rId2">
              <a:extLst/>
            </a:blip>
            <a:stretch>
              <a:fillRect/>
            </a:stretch>
          </p:blipFill>
          <p:spPr>
            <a:xfrm>
              <a:off x="88900" y="50800"/>
              <a:ext cx="10763718" cy="1839952"/>
            </a:xfrm>
            <a:prstGeom prst="rect">
              <a:avLst/>
            </a:prstGeom>
            <a:ln>
              <a:noFill/>
            </a:ln>
            <a:effectLst/>
          </p:spPr>
        </p:pic>
        <p:pic>
          <p:nvPicPr>
            <p:cNvPr id="211" name="图像" descr="图像"/>
            <p:cNvPicPr>
              <a:picLocks noChangeAspect="0"/>
            </p:cNvPicPr>
            <p:nvPr/>
          </p:nvPicPr>
          <p:blipFill>
            <a:blip r:embed="rId3">
              <a:extLst/>
            </a:blip>
            <a:stretch>
              <a:fillRect/>
            </a:stretch>
          </p:blipFill>
          <p:spPr>
            <a:xfrm>
              <a:off x="0" y="0"/>
              <a:ext cx="10941518" cy="2068552"/>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未来计划"/>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sp>
        <p:nvSpPr>
          <p:cNvPr id="921" name="测试计划"/>
          <p:cNvSpPr txBox="1"/>
          <p:nvPr/>
        </p:nvSpPr>
        <p:spPr>
          <a:xfrm>
            <a:off x="5480049" y="429365"/>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测试计划</a:t>
            </a:r>
          </a:p>
        </p:txBody>
      </p:sp>
      <p:grpSp>
        <p:nvGrpSpPr>
          <p:cNvPr id="924" name="图像"/>
          <p:cNvGrpSpPr/>
          <p:nvPr/>
        </p:nvGrpSpPr>
        <p:grpSpPr>
          <a:xfrm>
            <a:off x="787613" y="1619778"/>
            <a:ext cx="5541314" cy="7419462"/>
            <a:chOff x="0" y="0"/>
            <a:chExt cx="5541313" cy="7419461"/>
          </a:xfrm>
        </p:grpSpPr>
        <p:pic>
          <p:nvPicPr>
            <p:cNvPr id="923" name="图像" descr="图像"/>
            <p:cNvPicPr>
              <a:picLocks noChangeAspect="1"/>
            </p:cNvPicPr>
            <p:nvPr/>
          </p:nvPicPr>
          <p:blipFill>
            <a:blip r:embed="rId2">
              <a:extLst/>
            </a:blip>
            <a:stretch>
              <a:fillRect/>
            </a:stretch>
          </p:blipFill>
          <p:spPr>
            <a:xfrm>
              <a:off x="88900" y="50800"/>
              <a:ext cx="5363514" cy="7190862"/>
            </a:xfrm>
            <a:prstGeom prst="rect">
              <a:avLst/>
            </a:prstGeom>
            <a:ln>
              <a:noFill/>
            </a:ln>
            <a:effectLst/>
          </p:spPr>
        </p:pic>
        <p:pic>
          <p:nvPicPr>
            <p:cNvPr id="922" name="图像" descr="图像"/>
            <p:cNvPicPr>
              <a:picLocks noChangeAspect="0"/>
            </p:cNvPicPr>
            <p:nvPr/>
          </p:nvPicPr>
          <p:blipFill>
            <a:blip r:embed="rId3">
              <a:extLst/>
            </a:blip>
            <a:stretch>
              <a:fillRect/>
            </a:stretch>
          </p:blipFill>
          <p:spPr>
            <a:xfrm>
              <a:off x="0" y="0"/>
              <a:ext cx="5541314" cy="7419462"/>
            </a:xfrm>
            <a:prstGeom prst="rect">
              <a:avLst/>
            </a:prstGeom>
            <a:effectLst/>
          </p:spPr>
        </p:pic>
      </p:grpSp>
      <p:grpSp>
        <p:nvGrpSpPr>
          <p:cNvPr id="927" name="图像"/>
          <p:cNvGrpSpPr/>
          <p:nvPr/>
        </p:nvGrpSpPr>
        <p:grpSpPr>
          <a:xfrm>
            <a:off x="6856990" y="1622056"/>
            <a:ext cx="5541315" cy="8204005"/>
            <a:chOff x="0" y="0"/>
            <a:chExt cx="5541313" cy="8204004"/>
          </a:xfrm>
        </p:grpSpPr>
        <p:pic>
          <p:nvPicPr>
            <p:cNvPr id="926" name="图像" descr="图像"/>
            <p:cNvPicPr>
              <a:picLocks noChangeAspect="1"/>
            </p:cNvPicPr>
            <p:nvPr/>
          </p:nvPicPr>
          <p:blipFill>
            <a:blip r:embed="rId4">
              <a:extLst/>
            </a:blip>
            <a:stretch>
              <a:fillRect/>
            </a:stretch>
          </p:blipFill>
          <p:spPr>
            <a:xfrm>
              <a:off x="88900" y="50800"/>
              <a:ext cx="5363514" cy="7975405"/>
            </a:xfrm>
            <a:prstGeom prst="rect">
              <a:avLst/>
            </a:prstGeom>
            <a:ln>
              <a:noFill/>
            </a:ln>
            <a:effectLst/>
          </p:spPr>
        </p:pic>
        <p:pic>
          <p:nvPicPr>
            <p:cNvPr id="925" name="图像" descr="图像"/>
            <p:cNvPicPr>
              <a:picLocks noChangeAspect="0"/>
            </p:cNvPicPr>
            <p:nvPr/>
          </p:nvPicPr>
          <p:blipFill>
            <a:blip r:embed="rId5">
              <a:extLst/>
            </a:blip>
            <a:stretch>
              <a:fillRect/>
            </a:stretch>
          </p:blipFill>
          <p:spPr>
            <a:xfrm>
              <a:off x="0" y="0"/>
              <a:ext cx="5541314" cy="8204005"/>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9" name="未来计划"/>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sp>
        <p:nvSpPr>
          <p:cNvPr id="930" name="培训计划"/>
          <p:cNvSpPr txBox="1"/>
          <p:nvPr/>
        </p:nvSpPr>
        <p:spPr>
          <a:xfrm>
            <a:off x="5480049" y="105389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培训计划</a:t>
            </a:r>
          </a:p>
        </p:txBody>
      </p:sp>
      <p:graphicFrame>
        <p:nvGraphicFramePr>
          <p:cNvPr id="931" name="表格"/>
          <p:cNvGraphicFramePr/>
          <p:nvPr/>
        </p:nvGraphicFramePr>
        <p:xfrm>
          <a:off x="264594" y="2002854"/>
          <a:ext cx="12264822" cy="674475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535119"/>
                <a:gridCol w="1784805"/>
                <a:gridCol w="1704120"/>
                <a:gridCol w="1963329"/>
                <a:gridCol w="1545665"/>
                <a:gridCol w="2128284"/>
                <a:gridCol w="1814286"/>
              </a:tblGrid>
              <a:tr h="429107">
                <a:tc>
                  <a:txBody>
                    <a:bodyPr/>
                    <a:lstStyle/>
                    <a:p>
                      <a:pPr marR="457200" algn="just" defTabSz="266700">
                        <a:defRPr>
                          <a:solidFill>
                            <a:srgbClr val="000000"/>
                          </a:solidFill>
                        </a:defRPr>
                      </a:pPr>
                      <a:r>
                        <a:rPr>
                          <a:solidFill>
                            <a:srgbClr val="FFFFFF"/>
                          </a:solidFill>
                          <a:latin typeface="PingFang SC Regular"/>
                          <a:ea typeface="PingFang SC Regular"/>
                          <a:cs typeface="PingFang SC Regular"/>
                          <a:sym typeface="PingFang SC Regular"/>
                        </a:rPr>
                        <a:t>序号</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a:solidFill>
                            <a:srgbClr val="FFFFFF"/>
                          </a:solidFill>
                          <a:latin typeface="PingFang SC Regular"/>
                          <a:ea typeface="PingFang SC Regular"/>
                          <a:cs typeface="PingFang SC Regular"/>
                          <a:sym typeface="PingFang SC Regular"/>
                        </a:rPr>
                        <a:t>培训内容</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a:solidFill>
                            <a:srgbClr val="FFFFFF"/>
                          </a:solidFill>
                          <a:latin typeface="PingFang SC Regular"/>
                          <a:ea typeface="PingFang SC Regular"/>
                          <a:cs typeface="PingFang SC Regular"/>
                          <a:sym typeface="PingFang SC Regular"/>
                        </a:rPr>
                        <a:t>培训对象</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a:solidFill>
                            <a:srgbClr val="FFFFFF"/>
                          </a:solidFill>
                          <a:latin typeface="PingFang SC Regular"/>
                          <a:ea typeface="PingFang SC Regular"/>
                          <a:cs typeface="PingFang SC Regular"/>
                          <a:sym typeface="PingFang SC Regular"/>
                        </a:rPr>
                        <a:t>培训方式</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a:solidFill>
                            <a:srgbClr val="FFFFFF"/>
                          </a:solidFill>
                          <a:latin typeface="PingFang SC Regular"/>
                          <a:ea typeface="PingFang SC Regular"/>
                          <a:cs typeface="PingFang SC Regular"/>
                          <a:sym typeface="PingFang SC Regular"/>
                        </a:rPr>
                        <a:t>培训地点</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a:solidFill>
                            <a:srgbClr val="FFFFFF"/>
                          </a:solidFill>
                          <a:latin typeface="PingFang SC Regular"/>
                          <a:ea typeface="PingFang SC Regular"/>
                          <a:cs typeface="PingFang SC Regular"/>
                          <a:sym typeface="PingFang SC Regular"/>
                        </a:rPr>
                        <a:t>培训课时</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a:solidFill>
                            <a:srgbClr val="FFFFFF"/>
                          </a:solidFill>
                          <a:latin typeface="PingFang SC Regular"/>
                          <a:ea typeface="PingFang SC Regular"/>
                          <a:cs typeface="PingFang SC Regular"/>
                          <a:sym typeface="PingFang SC Regular"/>
                        </a:rPr>
                        <a:t>培训人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587693">
                <a:tc>
                  <a:txBody>
                    <a:bodyPr/>
                    <a:lstStyle/>
                    <a:p>
                      <a:pPr marR="457200" algn="r" defTabSz="266700">
                        <a:defRPr>
                          <a:solidFill>
                            <a:srgbClr val="000000"/>
                          </a:solidFill>
                        </a:defRPr>
                      </a:pPr>
                      <a:r>
                        <a:rPr sz="1700">
                          <a:solidFill>
                            <a:srgbClr val="FFFFFF"/>
                          </a:solidFill>
                          <a:latin typeface="PingFang SC Regular"/>
                          <a:ea typeface="PingFang SC Regular"/>
                          <a:cs typeface="PingFang SC Regular"/>
                          <a:sym typeface="PingFang SC Regular"/>
                        </a:rPr>
                        <a:t>1</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“软件工程系列课程教学辅助网站”的总体认识</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G12-小组全体成员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由项目下达者在上课期间进行介绍（内训）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理4-221/
理4-530</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7课时/周
（45分钟/课时）</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项目下达者</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345225">
                <a:tc>
                  <a:txBody>
                    <a:bodyPr/>
                    <a:lstStyle/>
                    <a:p>
                      <a:pPr marR="457200" algn="r" defTabSz="266700">
                        <a:defRPr>
                          <a:solidFill>
                            <a:srgbClr val="000000"/>
                          </a:solidFill>
                        </a:defRPr>
                      </a:pPr>
                      <a:r>
                        <a:rPr sz="1700">
                          <a:solidFill>
                            <a:srgbClr val="FFFFFF"/>
                          </a:solidFill>
                          <a:latin typeface="PingFang SC Regular"/>
                          <a:ea typeface="PingFang SC Regular"/>
                          <a:cs typeface="PingFang SC Regular"/>
                          <a:sym typeface="PingFang SC Regular"/>
                        </a:rPr>
                        <a:t>2</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G12-小组岗位职责培训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G12-小组全体成员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由项目下达者在上课期间进行培训（内训）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理4-221/
理4-530</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7课时/周
（45分钟/课时）</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项目下达者</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644503">
                <a:tc>
                  <a:txBody>
                    <a:bodyPr/>
                    <a:lstStyle/>
                    <a:p>
                      <a:pPr marR="457200" algn="r" defTabSz="266700">
                        <a:defRPr>
                          <a:solidFill>
                            <a:srgbClr val="000000"/>
                          </a:solidFill>
                        </a:defRPr>
                      </a:pPr>
                      <a:r>
                        <a:rPr sz="1700">
                          <a:solidFill>
                            <a:srgbClr val="FFFFFF"/>
                          </a:solidFill>
                          <a:latin typeface="PingFang SC Regular"/>
                          <a:ea typeface="PingFang SC Regular"/>
                          <a:cs typeface="PingFang SC Regular"/>
                          <a:sym typeface="PingFang SC Regular"/>
                        </a:rPr>
                        <a:t>3</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G12-小组使用工具安装与使用培训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G12-小组全体成员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由项目经理进行介绍（内训）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理4-532/图书馆一楼</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每当有新工具需要使用时将会使用一小时（可根据具体情况变化）进行培训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项目经理或项目经理安排的其他对工具较为熟练的成员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835150">
                <a:tc>
                  <a:txBody>
                    <a:bodyPr/>
                    <a:lstStyle/>
                    <a:p>
                      <a:pPr marR="457200" algn="r" defTabSz="266700">
                        <a:defRPr>
                          <a:solidFill>
                            <a:srgbClr val="000000"/>
                          </a:solidFill>
                        </a:defRPr>
                      </a:pPr>
                      <a:r>
                        <a:rPr sz="1700">
                          <a:solidFill>
                            <a:srgbClr val="FFFFFF"/>
                          </a:solidFill>
                          <a:latin typeface="PingFang SC Regular"/>
                          <a:ea typeface="PingFang SC Regular"/>
                          <a:cs typeface="PingFang SC Regular"/>
                          <a:sym typeface="PingFang SC Regular"/>
                        </a:rPr>
                        <a:t>4</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G12-小组课程基础知识培训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G12-小组全体成员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由项目下达者在上课期间进行介绍，项目经理在课后，不知自学巩固任务</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理4-221/
理4-530/
各自自学的场所</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7课时/周
（45分钟/课时）</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项目下达者/项目经理</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932" name="开发组织内部培训方案"/>
          <p:cNvSpPr txBox="1"/>
          <p:nvPr/>
        </p:nvSpPr>
        <p:spPr>
          <a:xfrm>
            <a:off x="4540250" y="9018791"/>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开发组织内部培训方案</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4" name="未来计划"/>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sp>
        <p:nvSpPr>
          <p:cNvPr id="935" name="培训计划"/>
          <p:cNvSpPr txBox="1"/>
          <p:nvPr/>
        </p:nvSpPr>
        <p:spPr>
          <a:xfrm>
            <a:off x="5480049" y="105389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培训计划</a:t>
            </a:r>
          </a:p>
        </p:txBody>
      </p:sp>
      <p:graphicFrame>
        <p:nvGraphicFramePr>
          <p:cNvPr id="936" name="表格"/>
          <p:cNvGraphicFramePr/>
          <p:nvPr/>
        </p:nvGraphicFramePr>
        <p:xfrm>
          <a:off x="342085" y="2429840"/>
          <a:ext cx="12098724" cy="49585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35534"/>
                <a:gridCol w="2111148"/>
                <a:gridCol w="1708082"/>
                <a:gridCol w="1853941"/>
                <a:gridCol w="1558869"/>
                <a:gridCol w="1557756"/>
                <a:gridCol w="1360886"/>
                <a:gridCol w="1134410"/>
              </a:tblGrid>
              <a:tr h="825365">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序号</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培训内容</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培训对象</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培训方式</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培训地点</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培训课时</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培训人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备注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53193">
                <a:tc>
                  <a:txBody>
                    <a:bodyPr/>
                    <a:lstStyle/>
                    <a:p>
                      <a:pPr marR="457200" algn="r" defTabSz="266700">
                        <a:defRPr>
                          <a:solidFill>
                            <a:srgbClr val="000000"/>
                          </a:solidFill>
                        </a:defRPr>
                      </a:pPr>
                      <a:r>
                        <a:rPr sz="1700">
                          <a:solidFill>
                            <a:srgbClr val="FFFFFF"/>
                          </a:solidFill>
                          <a:latin typeface="PingFang SC Regular"/>
                          <a:ea typeface="PingFang SC Regular"/>
                          <a:cs typeface="PingFang SC Regular"/>
                          <a:sym typeface="PingFang SC Regular"/>
                        </a:rPr>
                        <a:t>1</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“软件工程系列课程教学辅助网站”的总体认识</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全体用户代表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以开会的模式进行培训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图书馆讨论区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1小时</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defTabSz="914400">
                        <a:defRPr sz="1700">
                          <a:latin typeface="PingFang SC Regular"/>
                          <a:ea typeface="PingFang SC Regular"/>
                          <a:cs typeface="PingFang SC Regular"/>
                          <a:sym typeface="PingFang SC Regular"/>
                        </a:defRPr>
                      </a:p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97537">
                <a:tc>
                  <a:txBody>
                    <a:bodyPr/>
                    <a:lstStyle/>
                    <a:p>
                      <a:pPr marR="457200" algn="r" defTabSz="266700">
                        <a:defRPr>
                          <a:solidFill>
                            <a:srgbClr val="000000"/>
                          </a:solidFill>
                        </a:defRPr>
                      </a:pPr>
                      <a:r>
                        <a:rPr sz="1700">
                          <a:solidFill>
                            <a:srgbClr val="FFFFFF"/>
                          </a:solidFill>
                          <a:latin typeface="PingFang SC Regular"/>
                          <a:ea typeface="PingFang SC Regular"/>
                          <a:cs typeface="PingFang SC Regular"/>
                          <a:sym typeface="PingFang SC Regular"/>
                        </a:rPr>
                        <a:t>2</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《用户手册》的使用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全体用户代表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以开会的模式进行培训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图书馆讨论区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1小时</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defTabSz="914400">
                        <a:defRPr sz="1700">
                          <a:latin typeface="PingFang SC Regular"/>
                          <a:ea typeface="PingFang SC Regular"/>
                          <a:cs typeface="PingFang SC Regular"/>
                          <a:sym typeface="PingFang SC Regular"/>
                        </a:defRPr>
                      </a:p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259128">
                <a:tc>
                  <a:txBody>
                    <a:bodyPr/>
                    <a:lstStyle/>
                    <a:p>
                      <a:pPr marR="457200" algn="r" defTabSz="266700">
                        <a:defRPr>
                          <a:solidFill>
                            <a:srgbClr val="000000"/>
                          </a:solidFill>
                        </a:defRPr>
                      </a:pPr>
                      <a:r>
                        <a:rPr sz="1700">
                          <a:solidFill>
                            <a:srgbClr val="FFFFFF"/>
                          </a:solidFill>
                          <a:latin typeface="PingFang SC Regular"/>
                          <a:ea typeface="PingFang SC Regular"/>
                          <a:cs typeface="PingFang SC Regular"/>
                          <a:sym typeface="PingFang SC Regular"/>
                        </a:rPr>
                        <a:t>3</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关于“管理员”的职责和“管理员功能模块”的使用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管理员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以开会的模式进行培训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理4-530</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1小时</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defTabSz="914400">
                        <a:defRPr sz="1700">
                          <a:latin typeface="PingFang SC Regular"/>
                          <a:ea typeface="PingFang SC Regular"/>
                          <a:cs typeface="PingFang SC Regular"/>
                          <a:sym typeface="PingFang SC Regular"/>
                        </a:defRPr>
                      </a:p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54227">
                <a:tc>
                  <a:txBody>
                    <a:bodyPr/>
                    <a:lstStyle/>
                    <a:p>
                      <a:pPr marR="457200" algn="r" defTabSz="266700">
                        <a:defRPr>
                          <a:solidFill>
                            <a:srgbClr val="000000"/>
                          </a:solidFill>
                        </a:defRPr>
                      </a:pPr>
                      <a:r>
                        <a:rPr sz="1700">
                          <a:solidFill>
                            <a:srgbClr val="FFFFFF"/>
                          </a:solidFill>
                          <a:latin typeface="PingFang SC Regular"/>
                          <a:ea typeface="PingFang SC Regular"/>
                          <a:cs typeface="PingFang SC Regular"/>
                          <a:sym typeface="PingFang SC Regular"/>
                        </a:rPr>
                        <a:t>4</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关于“教师功能模块”的认识和使用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教师代表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以开会的模式进行培训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理4-504</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1小时</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defTabSz="914400">
                        <a:defRPr sz="1700">
                          <a:latin typeface="PingFang SC Regular"/>
                          <a:ea typeface="PingFang SC Regular"/>
                          <a:cs typeface="PingFang SC Regular"/>
                          <a:sym typeface="PingFang SC Regular"/>
                        </a:defRPr>
                      </a:p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20750">
                <a:tc>
                  <a:txBody>
                    <a:bodyPr/>
                    <a:lstStyle/>
                    <a:p>
                      <a:pPr marR="457200" algn="r" defTabSz="266700">
                        <a:defRPr>
                          <a:solidFill>
                            <a:srgbClr val="000000"/>
                          </a:solidFill>
                        </a:defRPr>
                      </a:pPr>
                      <a:r>
                        <a:rPr sz="1700">
                          <a:solidFill>
                            <a:srgbClr val="FFFFFF"/>
                          </a:solidFill>
                          <a:latin typeface="PingFang SC Regular"/>
                          <a:ea typeface="PingFang SC Regular"/>
                          <a:cs typeface="PingFang SC Regular"/>
                          <a:sym typeface="PingFang SC Regular"/>
                        </a:rPr>
                        <a:t>5</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关于“学生功能模块”的认识和使用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学生代表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以开会的模式进行培训</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弘毅1-614</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1小时</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1700">
                          <a:solidFill>
                            <a:srgbClr val="FFFFFF"/>
                          </a:solidFill>
                          <a:latin typeface="PingFang SC Regular"/>
                          <a:ea typeface="PingFang SC Regular"/>
                          <a:cs typeface="PingFang SC Regular"/>
                          <a:sym typeface="PingFang SC Regular"/>
                        </a:rPr>
                        <a:t>G12-小组</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defTabSz="914400">
                        <a:defRPr sz="1700">
                          <a:latin typeface="PingFang SC Regular"/>
                          <a:ea typeface="PingFang SC Regular"/>
                          <a:cs typeface="PingFang SC Regular"/>
                          <a:sym typeface="PingFang SC Regular"/>
                        </a:defRPr>
                      </a:pP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937" name="用户培训方案"/>
          <p:cNvSpPr txBox="1"/>
          <p:nvPr/>
        </p:nvSpPr>
        <p:spPr>
          <a:xfrm>
            <a:off x="5302250" y="8641288"/>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用户培训方案</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9" name="现在通知你们小组，在接下来的三个月中完成教师提出的移动课堂助理的需求，怎么做？"/>
          <p:cNvSpPr txBox="1"/>
          <p:nvPr/>
        </p:nvSpPr>
        <p:spPr>
          <a:xfrm>
            <a:off x="1987850" y="4292599"/>
            <a:ext cx="9029100"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266700">
              <a:defRPr sz="3000">
                <a:latin typeface="PingFang SC Semibold"/>
                <a:ea typeface="PingFang SC Semibold"/>
                <a:cs typeface="PingFang SC Semibold"/>
                <a:sym typeface="PingFang SC Semibold"/>
              </a:defRPr>
            </a:lvl1pPr>
          </a:lstStyle>
          <a:p>
            <a:pPr/>
            <a:r>
              <a:t>现在通知你们小组，在接下来的三个月中完成教师提出的移动课堂助理的需求，怎么做？</a:t>
            </a:r>
          </a:p>
        </p:txBody>
      </p:sp>
      <p:sp>
        <p:nvSpPr>
          <p:cNvPr id="940" name="未来计划"/>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spTree>
  </p:cSld>
  <p:clrMapOvr>
    <a:masterClrMapping/>
  </p:clrMapOvr>
  <mc:AlternateContent xmlns:mc="http://schemas.openxmlformats.org/markup-compatibility/2006">
    <mc:Choice xmlns:p14="http://schemas.microsoft.com/office/powerpoint/2010/main" Requires="p14">
      <p:transition spd="fast" advClick="1" p14:dur="699">
        <p:cover dir="d"/>
      </p:transition>
    </mc:Choice>
    <mc:Fallback>
      <p:transition spd="fast">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针对于教师新提出的移动课堂助理需求，我们将会先进行对该需求的可行性分析，其次根据结果判断；若不可行，则进行驳回处理；若可行，则对其进行原型制作及展示；通过和教师的具体需求确认和变更，概要设计，进行详细设计及系统编码；最后完善移动课堂助理，系统测试，给教师展示最终成品。…"/>
          <p:cNvSpPr txBox="1"/>
          <p:nvPr/>
        </p:nvSpPr>
        <p:spPr>
          <a:xfrm>
            <a:off x="1005377" y="2768600"/>
            <a:ext cx="10994046"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algn="just" defTabSz="266700">
              <a:defRPr sz="2500">
                <a:latin typeface="PingFang SC Regular"/>
                <a:ea typeface="PingFang SC Regular"/>
                <a:cs typeface="PingFang SC Regular"/>
                <a:sym typeface="PingFang SC Regular"/>
              </a:defRPr>
            </a:pPr>
            <a:r>
              <a:t>针对于教师新提出的移动课堂助理需求，我们将会先进行对该需求的可行性分析，其次根据结果判断；若不可行，则进行驳回处理；若可行，则对其进行原型制作及展示；通过和教师的具体需求确认和变更，概要设计，进行详细设计及系统编码；最后完善移动课堂助理，系统测试，给教师展示最终成品。</a:t>
            </a:r>
          </a:p>
          <a:p>
            <a:pPr marR="457200" algn="just" defTabSz="266700">
              <a:defRPr sz="2500">
                <a:latin typeface="PingFang SC Regular"/>
                <a:ea typeface="PingFang SC Regular"/>
                <a:cs typeface="PingFang SC Regular"/>
                <a:sym typeface="PingFang SC Regular"/>
              </a:defRPr>
            </a:pPr>
          </a:p>
          <a:p>
            <a:pPr marR="457200" algn="just" defTabSz="266700">
              <a:defRPr sz="2500">
                <a:latin typeface="PingFang SC Regular"/>
                <a:ea typeface="PingFang SC Regular"/>
                <a:cs typeface="PingFang SC Regular"/>
                <a:sym typeface="PingFang SC Regular"/>
              </a:defRPr>
            </a:pPr>
            <a:r>
              <a:t>开发工具：ProcessOn、墨刀、Android Studio、Junit、H5builder、Eclipse</a:t>
            </a:r>
          </a:p>
        </p:txBody>
      </p:sp>
      <p:sp>
        <p:nvSpPr>
          <p:cNvPr id="943" name="未来计划"/>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5" name="未来计划"/>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graphicFrame>
        <p:nvGraphicFramePr>
          <p:cNvPr id="946" name="表格"/>
          <p:cNvGraphicFramePr/>
          <p:nvPr/>
        </p:nvGraphicFramePr>
        <p:xfrm>
          <a:off x="2075542" y="1610626"/>
          <a:ext cx="8860066" cy="653869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993095"/>
                <a:gridCol w="2993095"/>
                <a:gridCol w="2867524"/>
              </a:tblGrid>
              <a:tr h="725816">
                <a:tc>
                  <a:txBody>
                    <a:bodyPr/>
                    <a:lstStyle/>
                    <a:p>
                      <a:pPr marR="457200" defTabSz="266700">
                        <a:defRPr>
                          <a:solidFill>
                            <a:srgbClr val="000000"/>
                          </a:solidFill>
                        </a:defRPr>
                      </a:pPr>
                      <a:r>
                        <a:rPr sz="2000">
                          <a:solidFill>
                            <a:srgbClr val="FFFFFF"/>
                          </a:solidFill>
                          <a:latin typeface="PingFang SC Regular"/>
                          <a:ea typeface="PingFang SC Regular"/>
                          <a:cs typeface="PingFang SC Regular"/>
                          <a:sym typeface="PingFang SC Regular"/>
                        </a:rPr>
                        <a:t>阶段名</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a:solidFill>
                            <a:srgbClr val="000000"/>
                          </a:solidFill>
                        </a:defRPr>
                      </a:pPr>
                      <a:r>
                        <a:rPr sz="2000">
                          <a:solidFill>
                            <a:srgbClr val="FFFFFF"/>
                          </a:solidFill>
                          <a:latin typeface="PingFang SC Regular"/>
                          <a:ea typeface="PingFang SC Regular"/>
                          <a:cs typeface="PingFang SC Regular"/>
                          <a:sym typeface="PingFang SC Regular"/>
                        </a:rPr>
                        <a:t>时长</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a:solidFill>
                            <a:srgbClr val="000000"/>
                          </a:solidFill>
                        </a:defRPr>
                      </a:pPr>
                      <a:r>
                        <a:rPr sz="2000">
                          <a:solidFill>
                            <a:srgbClr val="FFFFFF"/>
                          </a:solidFill>
                          <a:latin typeface="PingFang SC Regular"/>
                          <a:ea typeface="PingFang SC Regular"/>
                          <a:cs typeface="PingFang SC Regular"/>
                          <a:sym typeface="PingFang SC Regular"/>
                        </a:rPr>
                        <a:t>负责人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25816">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可行性分析</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2天</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赵唯皓</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25816">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原型制作及展示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10天</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陈铭阳、蓝淑雯</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25816">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需求确认</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5天</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G12全员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25816">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概要设计</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4天</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赵佳锋</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25816">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详细设计</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10天</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陈铭阳、刘祺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25816">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系统编码</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35天</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赵唯皓、赵佳锋、陈铭阳、刘祺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25816">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系统测试</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20天</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赵唯皓、赵佳锋</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725816">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最终成品展示及提交</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3天</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G12全员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947" name="文本"/>
          <p:cNvSpPr txBox="1"/>
          <p:nvPr/>
        </p:nvSpPr>
        <p:spPr>
          <a:xfrm>
            <a:off x="3638550" y="2692399"/>
            <a:ext cx="1270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algn="just" defTabSz="266700">
              <a:defRPr sz="1200">
                <a:solidFill>
                  <a:srgbClr val="000000"/>
                </a:solidFill>
                <a:latin typeface="Helvetica"/>
                <a:ea typeface="Helvetica"/>
                <a:cs typeface="Helvetica"/>
                <a:sym typeface="Helvetica"/>
              </a:defRPr>
            </a:pP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团队建设"/>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团队建设</a:t>
            </a:r>
          </a:p>
        </p:txBody>
      </p:sp>
      <p:pic>
        <p:nvPicPr>
          <p:cNvPr id="950" name="6.png" descr="6.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2" name="团队建设"/>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团队建设</a:t>
            </a:r>
          </a:p>
        </p:txBody>
      </p:sp>
      <p:sp>
        <p:nvSpPr>
          <p:cNvPr id="953" name="形式：聚餐…"/>
          <p:cNvSpPr txBox="1"/>
          <p:nvPr/>
        </p:nvSpPr>
        <p:spPr>
          <a:xfrm>
            <a:off x="2379495" y="2425700"/>
            <a:ext cx="8245811" cy="490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algn="just" defTabSz="266700">
              <a:defRPr sz="3000">
                <a:latin typeface="PingFang SC Regular"/>
                <a:ea typeface="PingFang SC Regular"/>
                <a:cs typeface="PingFang SC Regular"/>
                <a:sym typeface="PingFang SC Regular"/>
              </a:defRPr>
            </a:pPr>
            <a:r>
              <a:t>形式：聚餐</a:t>
            </a:r>
          </a:p>
          <a:p>
            <a:pPr marR="457200" algn="just" defTabSz="266700">
              <a:defRPr sz="3000">
                <a:latin typeface="PingFang SC Regular"/>
                <a:ea typeface="PingFang SC Regular"/>
                <a:cs typeface="PingFang SC Regular"/>
                <a:sym typeface="PingFang SC Regular"/>
              </a:defRPr>
            </a:pPr>
            <a:r>
              <a:t>地点：中大银泰炉鱼</a:t>
            </a:r>
          </a:p>
          <a:p>
            <a:pPr marR="457200" algn="just" defTabSz="266700">
              <a:defRPr sz="3000">
                <a:latin typeface="PingFang SC Regular"/>
                <a:ea typeface="PingFang SC Regular"/>
                <a:cs typeface="PingFang SC Regular"/>
                <a:sym typeface="PingFang SC Regular"/>
              </a:defRPr>
            </a:pPr>
            <a:r>
              <a:t>时间：2018-10-12</a:t>
            </a:r>
          </a:p>
          <a:p>
            <a:pPr marR="457200" algn="just" defTabSz="266700">
              <a:defRPr sz="3000">
                <a:latin typeface="PingFang SC Regular"/>
                <a:ea typeface="PingFang SC Regular"/>
                <a:cs typeface="PingFang SC Regular"/>
                <a:sym typeface="PingFang SC Regular"/>
              </a:defRPr>
            </a:pPr>
            <a:r>
              <a:t>参加成员：G12全体成员</a:t>
            </a:r>
          </a:p>
          <a:p>
            <a:pPr marR="457200" algn="just" defTabSz="266700">
              <a:defRPr sz="3000">
                <a:latin typeface="PingFang SC Regular"/>
                <a:ea typeface="PingFang SC Regular"/>
                <a:cs typeface="PingFang SC Regular"/>
                <a:sym typeface="PingFang SC Regular"/>
              </a:defRPr>
            </a:pPr>
            <a:r>
              <a:t>团建目的：熟悉组内其他成员，增进关系，增强团队凝聚力和团队融合度,提高团队间熟悉感和协助能力,在紧张的工作中等到放松,能够更好的完成日常工作。</a:t>
            </a:r>
          </a:p>
          <a:p>
            <a:pPr marR="457200" algn="just" defTabSz="266700">
              <a:defRPr sz="3000">
                <a:latin typeface="PingFang SC Regular"/>
                <a:ea typeface="PingFang SC Regular"/>
                <a:cs typeface="PingFang SC Regular"/>
                <a:sym typeface="PingFang SC Regular"/>
              </a:defRPr>
            </a:pPr>
            <a:r>
              <a:t>团建成果：达到预期成果。</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5" name="团队建设"/>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团队建设</a:t>
            </a:r>
          </a:p>
        </p:txBody>
      </p:sp>
      <p:grpSp>
        <p:nvGrpSpPr>
          <p:cNvPr id="958" name="图像"/>
          <p:cNvGrpSpPr/>
          <p:nvPr/>
        </p:nvGrpSpPr>
        <p:grpSpPr>
          <a:xfrm>
            <a:off x="1352344" y="2163947"/>
            <a:ext cx="4074589" cy="5425706"/>
            <a:chOff x="0" y="0"/>
            <a:chExt cx="4074587" cy="5425705"/>
          </a:xfrm>
        </p:grpSpPr>
        <p:pic>
          <p:nvPicPr>
            <p:cNvPr id="957" name="图像" descr="图像"/>
            <p:cNvPicPr>
              <a:picLocks noChangeAspect="1"/>
            </p:cNvPicPr>
            <p:nvPr/>
          </p:nvPicPr>
          <p:blipFill>
            <a:blip r:embed="rId2">
              <a:extLst/>
            </a:blip>
            <a:stretch>
              <a:fillRect/>
            </a:stretch>
          </p:blipFill>
          <p:spPr>
            <a:xfrm>
              <a:off x="88900" y="50800"/>
              <a:ext cx="3896788" cy="5197106"/>
            </a:xfrm>
            <a:prstGeom prst="rect">
              <a:avLst/>
            </a:prstGeom>
            <a:ln>
              <a:noFill/>
            </a:ln>
            <a:effectLst/>
          </p:spPr>
        </p:pic>
        <p:pic>
          <p:nvPicPr>
            <p:cNvPr id="956" name="图像" descr="图像"/>
            <p:cNvPicPr>
              <a:picLocks noChangeAspect="0"/>
            </p:cNvPicPr>
            <p:nvPr/>
          </p:nvPicPr>
          <p:blipFill>
            <a:blip r:embed="rId3">
              <a:extLst/>
            </a:blip>
            <a:stretch>
              <a:fillRect/>
            </a:stretch>
          </p:blipFill>
          <p:spPr>
            <a:xfrm>
              <a:off x="0" y="0"/>
              <a:ext cx="4074588" cy="5425706"/>
            </a:xfrm>
            <a:prstGeom prst="rect">
              <a:avLst/>
            </a:prstGeom>
            <a:effectLst/>
          </p:spPr>
        </p:pic>
      </p:grpSp>
      <p:grpSp>
        <p:nvGrpSpPr>
          <p:cNvPr id="961" name="IMG_20181012_172518R.jpeg"/>
          <p:cNvGrpSpPr/>
          <p:nvPr/>
        </p:nvGrpSpPr>
        <p:grpSpPr>
          <a:xfrm>
            <a:off x="5744916" y="2163947"/>
            <a:ext cx="5907540" cy="5425706"/>
            <a:chOff x="0" y="0"/>
            <a:chExt cx="5907539" cy="5425705"/>
          </a:xfrm>
        </p:grpSpPr>
        <p:pic>
          <p:nvPicPr>
            <p:cNvPr id="960" name="IMG_20181012_172518R.jpeg" descr="IMG_20181012_172518R.jpeg"/>
            <p:cNvPicPr>
              <a:picLocks noChangeAspect="1"/>
            </p:cNvPicPr>
            <p:nvPr/>
          </p:nvPicPr>
          <p:blipFill>
            <a:blip r:embed="rId4">
              <a:extLst/>
            </a:blip>
            <a:stretch>
              <a:fillRect/>
            </a:stretch>
          </p:blipFill>
          <p:spPr>
            <a:xfrm>
              <a:off x="88900" y="50800"/>
              <a:ext cx="5729740" cy="5197106"/>
            </a:xfrm>
            <a:prstGeom prst="rect">
              <a:avLst/>
            </a:prstGeom>
            <a:ln>
              <a:noFill/>
            </a:ln>
            <a:effectLst/>
          </p:spPr>
        </p:pic>
        <p:pic>
          <p:nvPicPr>
            <p:cNvPr id="959" name="IMG_20181012_172518R.jpeg" descr="IMG_20181012_172518R.jpeg"/>
            <p:cNvPicPr>
              <a:picLocks noChangeAspect="0"/>
            </p:cNvPicPr>
            <p:nvPr/>
          </p:nvPicPr>
          <p:blipFill>
            <a:blip r:embed="rId5">
              <a:extLst/>
            </a:blip>
            <a:stretch>
              <a:fillRect/>
            </a:stretch>
          </p:blipFill>
          <p:spPr>
            <a:xfrm>
              <a:off x="0" y="0"/>
              <a:ext cx="5907540" cy="5425706"/>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 name="团队建设"/>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团队建设</a:t>
            </a:r>
          </a:p>
        </p:txBody>
      </p:sp>
      <p:sp>
        <p:nvSpPr>
          <p:cNvPr id="964" name="形式：聚餐…"/>
          <p:cNvSpPr txBox="1"/>
          <p:nvPr/>
        </p:nvSpPr>
        <p:spPr>
          <a:xfrm>
            <a:off x="2379495" y="2158999"/>
            <a:ext cx="8245811" cy="543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algn="just" defTabSz="266700">
              <a:defRPr sz="3000">
                <a:latin typeface="PingFang SC Regular"/>
                <a:ea typeface="PingFang SC Regular"/>
                <a:cs typeface="PingFang SC Regular"/>
                <a:sym typeface="PingFang SC Regular"/>
              </a:defRPr>
            </a:pPr>
            <a:r>
              <a:t>形式：聚餐</a:t>
            </a:r>
          </a:p>
          <a:p>
            <a:pPr marR="457200" algn="just" defTabSz="266700">
              <a:defRPr sz="3000">
                <a:latin typeface="PingFang SC Regular"/>
                <a:ea typeface="PingFang SC Regular"/>
                <a:cs typeface="PingFang SC Regular"/>
                <a:sym typeface="PingFang SC Regular"/>
              </a:defRPr>
            </a:pPr>
            <a:r>
              <a:t>地点：中大胖哥俩</a:t>
            </a:r>
          </a:p>
          <a:p>
            <a:pPr marR="457200" algn="just" defTabSz="266700">
              <a:defRPr sz="3000">
                <a:latin typeface="PingFang SC Regular"/>
                <a:ea typeface="PingFang SC Regular"/>
                <a:cs typeface="PingFang SC Regular"/>
                <a:sym typeface="PingFang SC Regular"/>
              </a:defRPr>
            </a:pPr>
            <a:r>
              <a:t>时间：2018-12-16</a:t>
            </a:r>
          </a:p>
          <a:p>
            <a:pPr marR="457200" algn="just" defTabSz="266700">
              <a:defRPr sz="3000">
                <a:latin typeface="PingFang SC Regular"/>
                <a:ea typeface="PingFang SC Regular"/>
                <a:cs typeface="PingFang SC Regular"/>
                <a:sym typeface="PingFang SC Regular"/>
              </a:defRPr>
            </a:pPr>
            <a:r>
              <a:t>参加成员：G12全体成员</a:t>
            </a:r>
          </a:p>
          <a:p>
            <a:pPr marR="457200" algn="just" defTabSz="266700">
              <a:defRPr sz="3000">
                <a:latin typeface="PingFang SC Regular"/>
                <a:ea typeface="PingFang SC Regular"/>
                <a:cs typeface="PingFang SC Regular"/>
                <a:sym typeface="PingFang SC Regular"/>
              </a:defRPr>
            </a:pPr>
            <a:r>
              <a:t>团建目的：增强团队凝聚力和团队融合度,提高团队间熟悉感和协助能力,在紧张的工作中等到放松,能够更好的完成日常工作。</a:t>
            </a:r>
          </a:p>
          <a:p>
            <a:pPr marR="457200" algn="just" defTabSz="266700">
              <a:defRPr sz="3000">
                <a:latin typeface="PingFang SC Regular"/>
                <a:ea typeface="PingFang SC Regular"/>
                <a:cs typeface="PingFang SC Regular"/>
                <a:sym typeface="PingFang SC Regular"/>
              </a:defRPr>
            </a:pPr>
            <a:r>
              <a:t>团建成果：由于项目经理被口碑双十二优惠蒙蔽了双眼。导致没有考虑到组员的忌口，整体效果不佳。</a:t>
            </a:r>
          </a:p>
        </p:txBody>
      </p:sp>
      <p:grpSp>
        <p:nvGrpSpPr>
          <p:cNvPr id="968" name="成组"/>
          <p:cNvGrpSpPr/>
          <p:nvPr/>
        </p:nvGrpSpPr>
        <p:grpSpPr>
          <a:xfrm>
            <a:off x="4913547" y="6759136"/>
            <a:ext cx="3177706" cy="3177706"/>
            <a:chOff x="0" y="0"/>
            <a:chExt cx="3177704" cy="3177704"/>
          </a:xfrm>
        </p:grpSpPr>
        <p:pic>
          <p:nvPicPr>
            <p:cNvPr id="965" name="67.jpeg" descr="67.jpeg"/>
            <p:cNvPicPr>
              <a:picLocks noChangeAspect="1"/>
            </p:cNvPicPr>
            <p:nvPr/>
          </p:nvPicPr>
          <p:blipFill>
            <a:blip r:embed="rId2">
              <a:extLst/>
            </a:blip>
            <a:stretch>
              <a:fillRect/>
            </a:stretch>
          </p:blipFill>
          <p:spPr>
            <a:xfrm>
              <a:off x="0" y="0"/>
              <a:ext cx="3177705" cy="3177705"/>
            </a:xfrm>
            <a:prstGeom prst="rect">
              <a:avLst/>
            </a:prstGeom>
            <a:ln w="12700" cap="flat">
              <a:noFill/>
              <a:miter lim="400000"/>
            </a:ln>
            <a:effectLst/>
          </p:spPr>
        </p:pic>
        <p:sp>
          <p:nvSpPr>
            <p:cNvPr id="966" name="$"/>
            <p:cNvSpPr txBox="1"/>
            <p:nvPr/>
          </p:nvSpPr>
          <p:spPr>
            <a:xfrm rot="801909">
              <a:off x="1192548" y="700929"/>
              <a:ext cx="382701"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rgbClr val="FFE31B"/>
                  </a:solidFill>
                  <a:latin typeface="Helvetica"/>
                  <a:ea typeface="Helvetica"/>
                  <a:cs typeface="Helvetica"/>
                  <a:sym typeface="Helvetica"/>
                </a:defRPr>
              </a:lvl1pPr>
            </a:lstStyle>
            <a:p>
              <a:pPr/>
              <a:r>
                <a:t>$</a:t>
              </a:r>
            </a:p>
          </p:txBody>
        </p:sp>
        <p:sp>
          <p:nvSpPr>
            <p:cNvPr id="967" name="$"/>
            <p:cNvSpPr txBox="1"/>
            <p:nvPr/>
          </p:nvSpPr>
          <p:spPr>
            <a:xfrm rot="801909">
              <a:off x="1602457" y="792565"/>
              <a:ext cx="382700"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rgbClr val="FFE31B"/>
                  </a:solidFill>
                  <a:latin typeface="Helvetica"/>
                  <a:ea typeface="Helvetica"/>
                  <a:cs typeface="Helvetica"/>
                  <a:sym typeface="Helvetica"/>
                </a:defRPr>
              </a:lvl1pPr>
            </a:lstStyle>
            <a:p>
              <a:pPr/>
              <a:r>
                <a:t>$</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ageCurlDouble"/>
      </p:transition>
    </mc:Choice>
    <mc:Choice xmlns:p14="http://schemas.microsoft.com/office/powerpoint/2010/main" Requires="p14">
      <p:transition spd="med" advClick="1" p14:dur="1000">
        <p14:prism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968"/>
                                        </p:tgtEl>
                                        <p:attrNameLst>
                                          <p:attrName>style.visibility</p:attrName>
                                        </p:attrNameLst>
                                      </p:cBhvr>
                                      <p:to>
                                        <p:strVal val="visible"/>
                                      </p:to>
                                    </p:set>
                                    <p:anim calcmode="lin" valueType="num">
                                      <p:cBhvr>
                                        <p:cTn id="7" dur="1000" fill="hold"/>
                                        <p:tgtEl>
                                          <p:spTgt spid="968"/>
                                        </p:tgtEl>
                                        <p:attrNameLst>
                                          <p:attrName>ppt_x</p:attrName>
                                        </p:attrNameLst>
                                      </p:cBhvr>
                                      <p:tavLst>
                                        <p:tav tm="0">
                                          <p:val>
                                            <p:strVal val="#ppt_x"/>
                                          </p:val>
                                        </p:tav>
                                        <p:tav tm="100000">
                                          <p:val>
                                            <p:strVal val="#ppt_x"/>
                                          </p:val>
                                        </p:tav>
                                      </p:tavLst>
                                    </p:anim>
                                    <p:anim calcmode="lin" valueType="num">
                                      <p:cBhvr>
                                        <p:cTn id="8" dur="1000" fill="hold"/>
                                        <p:tgtEl>
                                          <p:spTgt spid="968"/>
                                        </p:tgtEl>
                                        <p:attrNameLst>
                                          <p:attrName>ppt_y</p:attrName>
                                        </p:attrNameLst>
                                      </p:cBhvr>
                                      <p:tavLst>
                                        <p:tav tm="0">
                                          <p:val>
                                            <p:strVal val="1+#ppt_h/2"/>
                                          </p:val>
                                        </p:tav>
                                        <p:tav tm="100000">
                                          <p:val>
                                            <p:strVal val="#ppt_y"/>
                                          </p:val>
                                        </p:tav>
                                      </p:tavLst>
                                    </p:anim>
                                  </p:childTnLst>
                                </p:cTn>
                              </p:par>
                            </p:childTnLst>
                          </p:cTn>
                        </p:par>
                        <p:par>
                          <p:cTn id="9" fill="hold">
                            <p:stCondLst>
                              <p:cond delay="0"/>
                            </p:stCondLst>
                            <p:childTnLst>
                              <p:par>
                                <p:cTn id="10" presetClass="path" nodeType="withEffect" presetSubtype="0" presetID="-1" grpId="2" accel="50000" decel="50000" fill="hold">
                                  <p:stCondLst>
                                    <p:cond delay="0"/>
                                  </p:stCondLst>
                                  <p:childTnLst>
                                    <p:animMotion path="M 0.000000 0.000000 L 0.000440 -0.092511" origin="layout" pathEditMode="relative">
                                      <p:cBhvr>
                                        <p:cTn id="11" dur="1000" fill="hold"/>
                                        <p:tgtEl>
                                          <p:spTgt spid="964"/>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16" name="风险管理子计划"/>
          <p:cNvSpPr txBox="1"/>
          <p:nvPr/>
        </p:nvSpPr>
        <p:spPr>
          <a:xfrm>
            <a:off x="5111749" y="1699908"/>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风险管理子计划</a:t>
            </a:r>
          </a:p>
        </p:txBody>
      </p:sp>
      <p:sp>
        <p:nvSpPr>
          <p:cNvPr id="217" name="每个知识领域潜在的负面风险条件"/>
          <p:cNvSpPr txBox="1"/>
          <p:nvPr/>
        </p:nvSpPr>
        <p:spPr>
          <a:xfrm>
            <a:off x="4064000" y="8327245"/>
            <a:ext cx="4876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每个知识领域潜在的负面风险条件</a:t>
            </a:r>
          </a:p>
        </p:txBody>
      </p:sp>
      <p:graphicFrame>
        <p:nvGraphicFramePr>
          <p:cNvPr id="218" name="表格"/>
          <p:cNvGraphicFramePr/>
          <p:nvPr/>
        </p:nvGraphicFramePr>
        <p:xfrm>
          <a:off x="991172" y="3045077"/>
          <a:ext cx="2540001" cy="45720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61276"/>
                <a:gridCol w="9372124"/>
              </a:tblGrid>
              <a:tr h="457200">
                <a:tc>
                  <a:txBody>
                    <a:bodyPr/>
                    <a:lstStyle/>
                    <a:p>
                      <a:pPr defTabSz="457200">
                        <a:lnSpc>
                          <a:spcPts val="4400"/>
                        </a:lnSpc>
                        <a:defRPr>
                          <a:solidFill>
                            <a:srgbClr val="000000"/>
                          </a:solidFill>
                        </a:defRPr>
                      </a:pPr>
                      <a:r>
                        <a:rPr b="1" sz="1866">
                          <a:solidFill>
                            <a:srgbClr val="FFFFFF"/>
                          </a:solidFill>
                          <a:latin typeface="Arial"/>
                          <a:ea typeface="Arial"/>
                          <a:cs typeface="Arial"/>
                          <a:sym typeface="Arial"/>
                        </a:rPr>
                        <a:t>知识领域</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lnSpc>
                          <a:spcPts val="4400"/>
                        </a:lnSpc>
                        <a:defRPr>
                          <a:solidFill>
                            <a:srgbClr val="000000"/>
                          </a:solidFill>
                        </a:defRPr>
                      </a:pPr>
                      <a:r>
                        <a:rPr b="1" sz="1866">
                          <a:solidFill>
                            <a:srgbClr val="FFFFFF"/>
                          </a:solidFill>
                          <a:latin typeface="Arial"/>
                          <a:ea typeface="Arial"/>
                          <a:cs typeface="Arial"/>
                          <a:sym typeface="Arial"/>
                        </a:rPr>
                        <a:t>风险条件</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r>
              <a:tr h="457200">
                <a:tc>
                  <a:txBody>
                    <a:bodyPr/>
                    <a:lstStyle/>
                    <a:p>
                      <a:pPr algn="l" defTabSz="457200">
                        <a:lnSpc>
                          <a:spcPts val="4400"/>
                        </a:lnSpc>
                        <a:defRPr>
                          <a:solidFill>
                            <a:srgbClr val="000000"/>
                          </a:solidFill>
                        </a:defRPr>
                      </a:pPr>
                      <a:r>
                        <a:rPr b="1" sz="1866">
                          <a:solidFill>
                            <a:srgbClr val="FFFFFF"/>
                          </a:solidFill>
                          <a:latin typeface="Arial"/>
                          <a:ea typeface="Arial"/>
                          <a:cs typeface="Arial"/>
                          <a:sym typeface="Arial"/>
                        </a:rPr>
                        <a:t>综合</a:t>
                      </a:r>
                    </a:p>
                  </a:txBody>
                  <a:tcPr marL="91440" marR="91440"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4472C4"/>
                    </a:solidFill>
                  </a:tcPr>
                </a:tc>
                <a:tc>
                  <a:txBody>
                    <a:bodyPr/>
                    <a:lstStyle/>
                    <a:p>
                      <a:pPr algn="l" defTabSz="457200">
                        <a:lnSpc>
                          <a:spcPts val="4400"/>
                        </a:lnSpc>
                        <a:defRPr>
                          <a:solidFill>
                            <a:srgbClr val="000000"/>
                          </a:solidFill>
                        </a:defRPr>
                      </a:pPr>
                      <a:r>
                        <a:rPr sz="1866">
                          <a:latin typeface="Arial"/>
                          <a:ea typeface="Arial"/>
                          <a:cs typeface="Arial"/>
                          <a:sym typeface="Arial"/>
                        </a:rPr>
                        <a:t>不充分的计划；较少的资源；较差的综合管理；缺乏后续审查</a:t>
                      </a:r>
                    </a:p>
                  </a:txBody>
                  <a:tcPr marL="91440" marR="91440"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CFD5EA"/>
                    </a:solidFill>
                  </a:tcPr>
                </a:tc>
              </a:tr>
              <a:tr h="383776">
                <a:tc>
                  <a:txBody>
                    <a:bodyPr/>
                    <a:lstStyle/>
                    <a:p>
                      <a:pPr algn="l" defTabSz="457200">
                        <a:lnSpc>
                          <a:spcPts val="4400"/>
                        </a:lnSpc>
                        <a:defRPr>
                          <a:solidFill>
                            <a:srgbClr val="000000"/>
                          </a:solidFill>
                        </a:defRPr>
                      </a:pPr>
                      <a:r>
                        <a:rPr b="1" sz="1866">
                          <a:solidFill>
                            <a:srgbClr val="FFFFFF"/>
                          </a:solidFill>
                          <a:latin typeface="Arial"/>
                          <a:ea typeface="Arial"/>
                          <a:cs typeface="Arial"/>
                          <a:sym typeface="Arial"/>
                        </a:rPr>
                        <a:t>范围</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l" defTabSz="457200">
                        <a:lnSpc>
                          <a:spcPts val="4400"/>
                        </a:lnSpc>
                        <a:defRPr>
                          <a:solidFill>
                            <a:srgbClr val="000000"/>
                          </a:solidFill>
                        </a:defRPr>
                      </a:pPr>
                      <a:r>
                        <a:rPr sz="1866">
                          <a:latin typeface="Arial"/>
                          <a:ea typeface="Arial"/>
                          <a:cs typeface="Arial"/>
                          <a:sym typeface="Arial"/>
                        </a:rPr>
                        <a:t>对于范围和工作任务的界定不明确；不完全的界定</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665621">
                <a:tc>
                  <a:txBody>
                    <a:bodyPr/>
                    <a:lstStyle/>
                    <a:p>
                      <a:pPr algn="l" defTabSz="457200">
                        <a:lnSpc>
                          <a:spcPts val="4400"/>
                        </a:lnSpc>
                        <a:defRPr>
                          <a:solidFill>
                            <a:srgbClr val="000000"/>
                          </a:solidFill>
                        </a:defRPr>
                      </a:pPr>
                      <a:r>
                        <a:rPr b="1" sz="1866">
                          <a:solidFill>
                            <a:srgbClr val="FFFFFF"/>
                          </a:solidFill>
                          <a:latin typeface="Arial"/>
                          <a:ea typeface="Arial"/>
                          <a:cs typeface="Arial"/>
                          <a:sym typeface="Arial"/>
                        </a:rPr>
                        <a:t>时间</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l" defTabSz="457200">
                        <a:lnSpc>
                          <a:spcPts val="4400"/>
                        </a:lnSpc>
                        <a:defRPr>
                          <a:solidFill>
                            <a:srgbClr val="000000"/>
                          </a:solidFill>
                        </a:defRPr>
                      </a:pPr>
                      <a:r>
                        <a:rPr sz="1866">
                          <a:latin typeface="Arial"/>
                          <a:ea typeface="Arial"/>
                          <a:cs typeface="Arial"/>
                          <a:sym typeface="Arial"/>
                        </a:rPr>
                        <a:t>对可用资源或时间的错误评估；对于关键路径的决策错误；对于周转资金分配和管理的不利；较早发布的竞争产品</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r h="322202">
                <a:tc>
                  <a:txBody>
                    <a:bodyPr/>
                    <a:lstStyle/>
                    <a:p>
                      <a:pPr algn="l" defTabSz="457200">
                        <a:lnSpc>
                          <a:spcPts val="4400"/>
                        </a:lnSpc>
                        <a:defRPr>
                          <a:solidFill>
                            <a:srgbClr val="000000"/>
                          </a:solidFill>
                        </a:defRPr>
                      </a:pPr>
                      <a:r>
                        <a:rPr b="1" sz="1866">
                          <a:solidFill>
                            <a:srgbClr val="FFFFFF"/>
                          </a:solidFill>
                          <a:latin typeface="Arial"/>
                          <a:ea typeface="Arial"/>
                          <a:cs typeface="Arial"/>
                          <a:sym typeface="Arial"/>
                        </a:rPr>
                        <a:t>成本</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l" defTabSz="457200">
                        <a:lnSpc>
                          <a:spcPts val="4400"/>
                        </a:lnSpc>
                        <a:defRPr>
                          <a:solidFill>
                            <a:srgbClr val="000000"/>
                          </a:solidFill>
                        </a:defRPr>
                      </a:pPr>
                      <a:r>
                        <a:rPr sz="1866">
                          <a:latin typeface="Arial"/>
                          <a:ea typeface="Arial"/>
                          <a:cs typeface="Arial"/>
                          <a:sym typeface="Arial"/>
                        </a:rPr>
                        <a:t>错误估算；不够充足的生产力，成本，变更和紧急事件</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57200">
                <a:tc>
                  <a:txBody>
                    <a:bodyPr/>
                    <a:lstStyle/>
                    <a:p>
                      <a:pPr algn="l" defTabSz="457200">
                        <a:lnSpc>
                          <a:spcPts val="4400"/>
                        </a:lnSpc>
                        <a:defRPr>
                          <a:solidFill>
                            <a:srgbClr val="000000"/>
                          </a:solidFill>
                        </a:defRPr>
                      </a:pPr>
                      <a:r>
                        <a:rPr b="1" sz="1866">
                          <a:solidFill>
                            <a:srgbClr val="FFFFFF"/>
                          </a:solidFill>
                          <a:latin typeface="Arial"/>
                          <a:ea typeface="Arial"/>
                          <a:cs typeface="Arial"/>
                          <a:sym typeface="Arial"/>
                        </a:rPr>
                        <a:t>质量</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l" defTabSz="457200">
                        <a:lnSpc>
                          <a:spcPts val="4400"/>
                        </a:lnSpc>
                        <a:defRPr sz="1866">
                          <a:solidFill>
                            <a:srgbClr val="000000"/>
                          </a:solidFill>
                          <a:latin typeface="Arial"/>
                          <a:ea typeface="Arial"/>
                          <a:cs typeface="Arial"/>
                          <a:sym typeface="Arial"/>
                        </a:defRPr>
                      </a:pPr>
                      <a:r>
                        <a:t>对待质量的态度不够；不合乎标准的设计</a:t>
                      </a:r>
                      <a:r>
                        <a:rPr>
                          <a:latin typeface="Times"/>
                          <a:ea typeface="Times"/>
                          <a:cs typeface="Times"/>
                          <a:sym typeface="Times"/>
                        </a:rPr>
                        <a:t>/</a:t>
                      </a:r>
                      <a:r>
                        <a:t>材料</a:t>
                      </a:r>
                      <a:r>
                        <a:rPr>
                          <a:latin typeface="Times"/>
                          <a:ea typeface="Times"/>
                          <a:cs typeface="Times"/>
                          <a:sym typeface="Times"/>
                        </a:rPr>
                        <a:t>/</a:t>
                      </a:r>
                      <a:r>
                        <a:t>工艺；质量保证程序不足</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r h="457200">
                <a:tc>
                  <a:txBody>
                    <a:bodyPr/>
                    <a:lstStyle/>
                    <a:p>
                      <a:pPr algn="l" defTabSz="457200">
                        <a:lnSpc>
                          <a:spcPts val="4400"/>
                        </a:lnSpc>
                        <a:defRPr>
                          <a:solidFill>
                            <a:srgbClr val="000000"/>
                          </a:solidFill>
                        </a:defRPr>
                      </a:pPr>
                      <a:r>
                        <a:rPr b="1" sz="1866">
                          <a:solidFill>
                            <a:srgbClr val="FFFFFF"/>
                          </a:solidFill>
                          <a:latin typeface="Arial"/>
                          <a:ea typeface="Arial"/>
                          <a:cs typeface="Arial"/>
                          <a:sym typeface="Arial"/>
                        </a:rPr>
                        <a:t>人力资源</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l" defTabSz="457200">
                        <a:lnSpc>
                          <a:spcPts val="4400"/>
                        </a:lnSpc>
                        <a:defRPr>
                          <a:solidFill>
                            <a:srgbClr val="000000"/>
                          </a:solidFill>
                        </a:defRPr>
                      </a:pPr>
                      <a:r>
                        <a:rPr sz="1866">
                          <a:latin typeface="Arial"/>
                          <a:ea typeface="Arial"/>
                          <a:cs typeface="Arial"/>
                          <a:sym typeface="Arial"/>
                        </a:rPr>
                        <a:t>冲突管理能力；较差的项目组织和责任界定；领导力的缺乏</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57200">
                <a:tc>
                  <a:txBody>
                    <a:bodyPr/>
                    <a:lstStyle/>
                    <a:p>
                      <a:pPr algn="l" defTabSz="457200">
                        <a:lnSpc>
                          <a:spcPts val="4400"/>
                        </a:lnSpc>
                        <a:defRPr>
                          <a:solidFill>
                            <a:srgbClr val="000000"/>
                          </a:solidFill>
                        </a:defRPr>
                      </a:pPr>
                      <a:r>
                        <a:rPr b="1" sz="1866">
                          <a:solidFill>
                            <a:srgbClr val="FFFFFF"/>
                          </a:solidFill>
                          <a:latin typeface="Arial"/>
                          <a:ea typeface="Arial"/>
                          <a:cs typeface="Arial"/>
                          <a:sym typeface="Arial"/>
                        </a:rPr>
                        <a:t>沟通</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l" defTabSz="457200">
                        <a:lnSpc>
                          <a:spcPts val="4400"/>
                        </a:lnSpc>
                        <a:defRPr>
                          <a:solidFill>
                            <a:srgbClr val="000000"/>
                          </a:solidFill>
                        </a:defRPr>
                      </a:pPr>
                      <a:r>
                        <a:rPr sz="1866">
                          <a:latin typeface="Arial"/>
                          <a:ea typeface="Arial"/>
                          <a:cs typeface="Arial"/>
                          <a:sym typeface="Arial"/>
                        </a:rPr>
                        <a:t>对于计划或沟通的忽视</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r h="457200">
                <a:tc>
                  <a:txBody>
                    <a:bodyPr/>
                    <a:lstStyle/>
                    <a:p>
                      <a:pPr algn="l" defTabSz="457200">
                        <a:lnSpc>
                          <a:spcPts val="4400"/>
                        </a:lnSpc>
                        <a:defRPr>
                          <a:solidFill>
                            <a:srgbClr val="000000"/>
                          </a:solidFill>
                        </a:defRPr>
                      </a:pPr>
                      <a:r>
                        <a:rPr b="1" sz="1866">
                          <a:solidFill>
                            <a:srgbClr val="FFFFFF"/>
                          </a:solidFill>
                          <a:latin typeface="Arial"/>
                          <a:ea typeface="Arial"/>
                          <a:cs typeface="Arial"/>
                          <a:sym typeface="Arial"/>
                        </a:rPr>
                        <a:t>风险</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l" defTabSz="457200">
                        <a:lnSpc>
                          <a:spcPts val="4400"/>
                        </a:lnSpc>
                        <a:defRPr>
                          <a:solidFill>
                            <a:srgbClr val="000000"/>
                          </a:solidFill>
                        </a:defRPr>
                      </a:pPr>
                      <a:r>
                        <a:rPr sz="1866">
                          <a:latin typeface="Arial"/>
                          <a:ea typeface="Arial"/>
                          <a:cs typeface="Arial"/>
                          <a:sym typeface="Arial"/>
                        </a:rPr>
                        <a:t>忽视风险；风险分析不清楚；缺乏管理保证程序</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57200">
                <a:tc>
                  <a:txBody>
                    <a:bodyPr/>
                    <a:lstStyle/>
                    <a:p>
                      <a:pPr algn="l" defTabSz="457200">
                        <a:lnSpc>
                          <a:spcPts val="4400"/>
                        </a:lnSpc>
                        <a:defRPr>
                          <a:solidFill>
                            <a:srgbClr val="000000"/>
                          </a:solidFill>
                        </a:defRPr>
                      </a:pPr>
                      <a:r>
                        <a:rPr b="1" sz="1866">
                          <a:solidFill>
                            <a:srgbClr val="FFFFFF"/>
                          </a:solidFill>
                          <a:latin typeface="Arial"/>
                          <a:ea typeface="Arial"/>
                          <a:cs typeface="Arial"/>
                          <a:sym typeface="Arial"/>
                        </a:rPr>
                        <a:t>干系人</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l" defTabSz="457200">
                        <a:lnSpc>
                          <a:spcPts val="4400"/>
                        </a:lnSpc>
                        <a:defRPr>
                          <a:solidFill>
                            <a:srgbClr val="000000"/>
                          </a:solidFill>
                        </a:defRPr>
                      </a:pPr>
                      <a:r>
                        <a:rPr sz="1866">
                          <a:latin typeface="Arial"/>
                          <a:ea typeface="Arial"/>
                          <a:cs typeface="Arial"/>
                          <a:sym typeface="Arial"/>
                        </a:rPr>
                        <a:t>与关键干系人缺乏协商</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bl>
          </a:graphicData>
        </a:graphic>
      </p:graphicFrame>
      <p:sp>
        <p:nvSpPr>
          <p:cNvPr id="219"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0" name="团队建设"/>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团队建设</a:t>
            </a:r>
          </a:p>
        </p:txBody>
      </p:sp>
      <p:grpSp>
        <p:nvGrpSpPr>
          <p:cNvPr id="973" name="图像"/>
          <p:cNvGrpSpPr/>
          <p:nvPr/>
        </p:nvGrpSpPr>
        <p:grpSpPr>
          <a:xfrm>
            <a:off x="477438" y="2725333"/>
            <a:ext cx="4252133" cy="4302934"/>
            <a:chOff x="0" y="0"/>
            <a:chExt cx="4252132" cy="4302932"/>
          </a:xfrm>
        </p:grpSpPr>
        <p:pic>
          <p:nvPicPr>
            <p:cNvPr id="972" name="图像" descr="图像"/>
            <p:cNvPicPr>
              <a:picLocks noChangeAspect="1"/>
            </p:cNvPicPr>
            <p:nvPr/>
          </p:nvPicPr>
          <p:blipFill>
            <a:blip r:embed="rId2">
              <a:extLst/>
            </a:blip>
            <a:stretch>
              <a:fillRect/>
            </a:stretch>
          </p:blipFill>
          <p:spPr>
            <a:xfrm>
              <a:off x="88900" y="50800"/>
              <a:ext cx="4074333" cy="4074333"/>
            </a:xfrm>
            <a:prstGeom prst="rect">
              <a:avLst/>
            </a:prstGeom>
            <a:ln>
              <a:noFill/>
            </a:ln>
            <a:effectLst/>
          </p:spPr>
        </p:pic>
        <p:pic>
          <p:nvPicPr>
            <p:cNvPr id="971" name="图像" descr="图像"/>
            <p:cNvPicPr>
              <a:picLocks noChangeAspect="0"/>
            </p:cNvPicPr>
            <p:nvPr/>
          </p:nvPicPr>
          <p:blipFill>
            <a:blip r:embed="rId3">
              <a:extLst/>
            </a:blip>
            <a:stretch>
              <a:fillRect/>
            </a:stretch>
          </p:blipFill>
          <p:spPr>
            <a:xfrm>
              <a:off x="0" y="0"/>
              <a:ext cx="4252133" cy="4302933"/>
            </a:xfrm>
            <a:prstGeom prst="rect">
              <a:avLst/>
            </a:prstGeom>
            <a:effectLst/>
          </p:spPr>
        </p:pic>
      </p:grpSp>
      <p:grpSp>
        <p:nvGrpSpPr>
          <p:cNvPr id="976" name="图像"/>
          <p:cNvGrpSpPr/>
          <p:nvPr/>
        </p:nvGrpSpPr>
        <p:grpSpPr>
          <a:xfrm>
            <a:off x="5102111" y="2725333"/>
            <a:ext cx="7425252" cy="4302934"/>
            <a:chOff x="0" y="0"/>
            <a:chExt cx="7425250" cy="4302932"/>
          </a:xfrm>
        </p:grpSpPr>
        <p:pic>
          <p:nvPicPr>
            <p:cNvPr id="975" name="图像" descr="图像"/>
            <p:cNvPicPr>
              <a:picLocks noChangeAspect="1"/>
            </p:cNvPicPr>
            <p:nvPr/>
          </p:nvPicPr>
          <p:blipFill>
            <a:blip r:embed="rId4">
              <a:extLst/>
            </a:blip>
            <a:stretch>
              <a:fillRect/>
            </a:stretch>
          </p:blipFill>
          <p:spPr>
            <a:xfrm>
              <a:off x="88900" y="50800"/>
              <a:ext cx="7247451" cy="4074333"/>
            </a:xfrm>
            <a:prstGeom prst="rect">
              <a:avLst/>
            </a:prstGeom>
            <a:ln>
              <a:noFill/>
            </a:ln>
            <a:effectLst/>
          </p:spPr>
        </p:pic>
        <p:pic>
          <p:nvPicPr>
            <p:cNvPr id="974" name="图像" descr="图像"/>
            <p:cNvPicPr>
              <a:picLocks noChangeAspect="0"/>
            </p:cNvPicPr>
            <p:nvPr/>
          </p:nvPicPr>
          <p:blipFill>
            <a:blip r:embed="rId5">
              <a:extLst/>
            </a:blip>
            <a:stretch>
              <a:fillRect/>
            </a:stretch>
          </p:blipFill>
          <p:spPr>
            <a:xfrm>
              <a:off x="0" y="0"/>
              <a:ext cx="7425251" cy="4302933"/>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8" name="项目总结"/>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项目总结</a:t>
            </a:r>
          </a:p>
        </p:txBody>
      </p:sp>
      <p:pic>
        <p:nvPicPr>
          <p:cNvPr id="979" name="7.png" descr="7.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1" name="项目总结"/>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项目总结</a:t>
            </a:r>
          </a:p>
        </p:txBody>
      </p:sp>
      <p:sp>
        <p:nvSpPr>
          <p:cNvPr id="982" name="首先，对于一个项目来说，项目经理的选择是非常重要的。本团队在项目开始时，对于项目经理的选择过于草率了，导致项目经理也很难马上进入自己的角色和状态当中，好在后来项目经理及时进行了自身的调整，承担起了这份责任。…"/>
          <p:cNvSpPr txBox="1"/>
          <p:nvPr/>
        </p:nvSpPr>
        <p:spPr>
          <a:xfrm>
            <a:off x="828742" y="2357584"/>
            <a:ext cx="11347315" cy="695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defRPr sz="2500">
                <a:latin typeface="PingFang SC Regular"/>
                <a:ea typeface="PingFang SC Regular"/>
                <a:cs typeface="PingFang SC Regular"/>
                <a:sym typeface="PingFang SC Regular"/>
              </a:defRPr>
            </a:pPr>
            <a:r>
              <a:t>首先，对于一个项目来说，项目经理的选择是非常重要的。本团队在项目开始时，对于项目经理的选择过于草率了，导致项目经理也很难马上进入自己的角色和状态当中，好在后来项目经理及时进行了自身的调整，承担起了这份责任。</a:t>
            </a:r>
          </a:p>
          <a:p>
            <a:pPr marR="457200" indent="266700" algn="just" defTabSz="266700">
              <a:defRPr sz="2500">
                <a:latin typeface="PingFang SC Regular"/>
                <a:ea typeface="PingFang SC Regular"/>
                <a:cs typeface="PingFang SC Regular"/>
                <a:sym typeface="PingFang SC Regular"/>
              </a:defRPr>
            </a:pPr>
            <a:r>
              <a:t>另外，我们也感受到，沟通管理是项目管理当中非常重要的一部分，无论是项目团队的内部沟通还是与客户和用户代表之前的沟通都是不可或缺的。我们在项目的初期就是由于没有和用户代表和客户及时进行需求的确认，所以导致了后来项目出现了一定程度的延期。至于项目团队内部的沟通，我们偶尔会遇到无法联系到项目团队人员的情况，说明我们在内部沟通上也没有进行适当的管理。</a:t>
            </a:r>
          </a:p>
          <a:p>
            <a:pPr marR="457200" indent="266700" algn="just" defTabSz="266700">
              <a:defRPr sz="2500">
                <a:latin typeface="PingFang SC Regular"/>
                <a:ea typeface="PingFang SC Regular"/>
                <a:cs typeface="PingFang SC Regular"/>
                <a:sym typeface="PingFang SC Regular"/>
              </a:defRPr>
            </a:pPr>
            <a:r>
              <a:t>文档的编写在整个项目当中是非常重要的工作。通过这次项目，我们发现，在编写文档之前，一定要对文档中的一些标准进行统一，不然的话就会出现文档当中的内容风格凌乱的问题，这样一来又会造成返工，加大工作量，导致项目无法正常进行。</a:t>
            </a:r>
          </a:p>
        </p:txBody>
      </p:sp>
      <p:sp>
        <p:nvSpPr>
          <p:cNvPr id="983" name="团队总体总结"/>
          <p:cNvSpPr txBox="1"/>
          <p:nvPr/>
        </p:nvSpPr>
        <p:spPr>
          <a:xfrm>
            <a:off x="4997450" y="1053896"/>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团队总体总结</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5" name="项目总结"/>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项目总结</a:t>
            </a:r>
          </a:p>
        </p:txBody>
      </p:sp>
      <p:sp>
        <p:nvSpPr>
          <p:cNvPr id="986" name="大学生涯中首次担任领导的职位，没想是这么高强度的教学活动。一开始感觉很无助，有不明白的地方也不知道问谁，后来渐渐明朗，领导团队的方法和形式在一次次ddl下也逐渐有了点样子。当然还是存在很多不足，比如没有及时分配界面原型的任务，导致整个项目陷入界面原型的瓶颈，没有趁早安排用户访谈导致进度滞后，界面的不断改动导致用户手册，用例，测试用例，和分析模型的不断返工。也没有及时地设定用例和测试用例的规范，过度信任组员可以互相协调好，增加了整合文档的工作量。没有了解清楚组员的忌口，导致其中一次团建效果不太成功。"/>
          <p:cNvSpPr txBox="1"/>
          <p:nvPr/>
        </p:nvSpPr>
        <p:spPr>
          <a:xfrm>
            <a:off x="938364" y="3213555"/>
            <a:ext cx="11128071"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3" marR="457200" indent="685800" algn="just" defTabSz="266700">
              <a:defRPr sz="2500">
                <a:latin typeface="PingFang SC Regular"/>
                <a:ea typeface="PingFang SC Regular"/>
                <a:cs typeface="PingFang SC Regular"/>
                <a:sym typeface="PingFang SC Regular"/>
              </a:defRPr>
            </a:pPr>
            <a:r>
              <a:t>大学生涯中首次担任领导的职位，没想是这么高强度的教学活动。一开始感觉很无助，有不明白的地方也不知道问谁，后来渐渐明朗，领导团队的方法和形式在一次次ddl下也逐渐有了点样子。当然还是存在很多不足，比如没有及时分配界面原型的任务，导致整个项目陷入界面原型的瓶颈，没有趁早安排用户访谈导致进度滞后，界面的不断改动导致用户手册，用例，测试用例，和分析模型的不断返工。也没有及时地设定用例和测试用例的规范，过度信任组员可以互相协调好，增加了整合文档的工作量。没有了解清楚组员的忌口，导致其中一次团建效果不太成功。 </a:t>
            </a:r>
          </a:p>
        </p:txBody>
      </p:sp>
      <p:sp>
        <p:nvSpPr>
          <p:cNvPr id="987" name="个人总结"/>
          <p:cNvSpPr txBox="1"/>
          <p:nvPr/>
        </p:nvSpPr>
        <p:spPr>
          <a:xfrm>
            <a:off x="5480049" y="105389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个人总结</a:t>
            </a:r>
          </a:p>
        </p:txBody>
      </p:sp>
      <p:sp>
        <p:nvSpPr>
          <p:cNvPr id="988" name="刘祺"/>
          <p:cNvSpPr txBox="1"/>
          <p:nvPr/>
        </p:nvSpPr>
        <p:spPr>
          <a:xfrm>
            <a:off x="1280928" y="2062897"/>
            <a:ext cx="87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刘祺</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699">
        <p15:prstTrans prst="pageCurlDouble"/>
      </p:transition>
    </mc:Choice>
    <mc:Choice xmlns:p14="http://schemas.microsoft.com/office/powerpoint/2010/main" Requires="p14">
      <p:transition spd="fast" advClick="1" p14:dur="699">
        <p14:prism dir="l"/>
      </p:transition>
    </mc:Choice>
    <mc:Fallback>
      <p:transition spd="fast">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0" name="项目总结"/>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项目总结</a:t>
            </a:r>
          </a:p>
        </p:txBody>
      </p:sp>
      <p:sp>
        <p:nvSpPr>
          <p:cNvPr id="991" name="个人总结"/>
          <p:cNvSpPr txBox="1"/>
          <p:nvPr/>
        </p:nvSpPr>
        <p:spPr>
          <a:xfrm>
            <a:off x="5480049" y="105389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个人总结</a:t>
            </a:r>
          </a:p>
        </p:txBody>
      </p:sp>
      <p:sp>
        <p:nvSpPr>
          <p:cNvPr id="992" name="刘祺"/>
          <p:cNvSpPr txBox="1"/>
          <p:nvPr/>
        </p:nvSpPr>
        <p:spPr>
          <a:xfrm>
            <a:off x="1280928" y="2062897"/>
            <a:ext cx="87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刘祺</a:t>
            </a:r>
          </a:p>
        </p:txBody>
      </p:sp>
      <p:sp>
        <p:nvSpPr>
          <p:cNvPr id="993" name="与其说这是一门课程，还不如说是一次深刻的实践。之前每天一回国“规范”是这么困难。还有在这个学期的学习中深刻的体会到的团队合作的重要性，还有团队的积极沟通和融洽的关系对项目的重要意义。只有良好的进行沟通，项目才能得以顺利且高效的开展，才能调动每一个成员的积极性。还有就是通过这个学期深刻地体会到了实践规划的重要性，只有规定好每一项任务的ddl，才能掌控好项目的进度，虽然我们总是赶工，但最终都还是可以在ddl前完成任务的，最后，我很感谢杨枨老师和侯宏伦老师在这个学期里花费的时间和精力，还有感谢我的组员们都能乖乖听话，让我第一次当组长就还算顺利地挺过了这个学期。"/>
          <p:cNvSpPr txBox="1"/>
          <p:nvPr/>
        </p:nvSpPr>
        <p:spPr>
          <a:xfrm>
            <a:off x="547444" y="3057259"/>
            <a:ext cx="11909912" cy="467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685800" algn="just" defTabSz="266700">
              <a:defRPr sz="2500">
                <a:latin typeface="PingFang SC Regular"/>
                <a:ea typeface="PingFang SC Regular"/>
                <a:cs typeface="PingFang SC Regular"/>
                <a:sym typeface="PingFang SC Regular"/>
              </a:defRPr>
            </a:pPr>
            <a:r>
              <a:t>与其说这是一门课程，还不如说是一次深刻的实践。之前每天一回国“规范”是这么困难。还有在这个学期的学习中深刻的体会到的团队合作的重要性，还有团队的积极沟通和融洽的关系对项目的重要意义。只有良好的进行沟通，项目才能得以顺利且高效的开展，才能调动每一个成员的积极性。还有就是通过这个学期深刻地体会到了实践规划的重要性，只有规定好每一项任务的ddl，才能掌控好项目的进度，虽然我们总是赶工，但最终都还是可以在ddl前完成任务的，最后，我很感谢杨枨老师和侯宏伦老师在这个学期里花费的时间和精力，还有感谢我的组员们都能乖乖听话，让我第一次当组长就还算顺利地挺过了这个学期。</a:t>
            </a:r>
          </a:p>
          <a:p>
            <a:pPr marR="457200" indent="685800" algn="just" defTabSz="266700">
              <a:defRPr sz="2500">
                <a:latin typeface="PingFang SC Regular"/>
                <a:ea typeface="PingFang SC Regular"/>
                <a:cs typeface="PingFang SC Regular"/>
                <a:sym typeface="PingFang SC Regular"/>
              </a:defRPr>
            </a:p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699">
        <p15:prstTrans prst="pageCurlDouble"/>
      </p:transition>
    </mc:Choice>
    <mc:Choice xmlns:p14="http://schemas.microsoft.com/office/powerpoint/2010/main" Requires="p14">
      <p:transition spd="fast" advClick="1" p14:dur="699">
        <p14:prism dir="l"/>
      </p:transition>
    </mc:Choice>
    <mc:Fallback>
      <p:transition spd="fast">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 name="项目总结"/>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项目总结</a:t>
            </a:r>
          </a:p>
        </p:txBody>
      </p:sp>
      <p:sp>
        <p:nvSpPr>
          <p:cNvPr id="996" name="个人总结"/>
          <p:cNvSpPr txBox="1"/>
          <p:nvPr/>
        </p:nvSpPr>
        <p:spPr>
          <a:xfrm>
            <a:off x="5480049" y="105389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个人总结</a:t>
            </a:r>
          </a:p>
        </p:txBody>
      </p:sp>
      <p:sp>
        <p:nvSpPr>
          <p:cNvPr id="997" name="陈铭阳"/>
          <p:cNvSpPr txBox="1"/>
          <p:nvPr/>
        </p:nvSpPr>
        <p:spPr>
          <a:xfrm>
            <a:off x="1090428" y="2062897"/>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陈铭阳</a:t>
            </a:r>
          </a:p>
        </p:txBody>
      </p:sp>
      <p:sp>
        <p:nvSpPr>
          <p:cNvPr id="998" name="本项目当中的配置管理是由我负责的，但是由于一开始对于工具的不熟练以及不理解，导致我们团队的配置管理出现了一定的问题。还好在项目进行的过程当中我们及时发现问题，并且解决了。通过这个错误，我认识到不应该因为对技术工具感到陌生就去逃避，而是应该去深入了解和学习，而且你在团队当中所犯下的错误不是由你一个人承担的而是整个团队去承担的，所以这种恐惧在团队意识下应该是微不足道的，为了整个团队，也应该硬着头皮去做好。…"/>
          <p:cNvSpPr txBox="1"/>
          <p:nvPr/>
        </p:nvSpPr>
        <p:spPr>
          <a:xfrm>
            <a:off x="547444" y="2874451"/>
            <a:ext cx="11909912" cy="650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marR="457200" indent="685800" algn="just" defTabSz="266700">
              <a:defRPr sz="2500">
                <a:latin typeface="PingFang SC Regular"/>
                <a:ea typeface="PingFang SC Regular"/>
                <a:cs typeface="PingFang SC Regular"/>
                <a:sym typeface="PingFang SC Regular"/>
              </a:defRPr>
            </a:pPr>
            <a:r>
              <a:t>本项目当中的配置管理是由我负责的，但是由于一开始对于工具的不熟练以及不理解，导致我们团队的配置管理出现了一定的问题。还好在项目进行的过程当中我们及时发现问题，并且解决了。通过这个错误，我认识到不应该因为对技术工具感到陌生就去逃避，而是应该去深入了解和学习，而且你在团队当中所犯下的错误不是由你一个人承担的而是整个团队去承担的，所以这种恐惧在团队意识下应该是微不足道的，为了整个团队，也应该硬着头皮去做好。</a:t>
            </a:r>
          </a:p>
          <a:p>
            <a:pPr lvl="2" marR="457200" indent="685800" algn="just" defTabSz="266700">
              <a:defRPr sz="2500">
                <a:latin typeface="PingFang SC Regular"/>
                <a:ea typeface="PingFang SC Regular"/>
                <a:cs typeface="PingFang SC Regular"/>
                <a:sym typeface="PingFang SC Regular"/>
              </a:defRPr>
            </a:pPr>
            <a:r>
              <a:t>另外我在项目当中还负责原型界面的绘制。通过这个项目，我发现界面不仅需要美观，易用和实用也很重要，或者说更加重要。优秀的界面设计人员应该在易用和美观之间找到平衡点，当然前提条件是，要通过用户代表的确认。</a:t>
            </a:r>
          </a:p>
          <a:p>
            <a:pPr lvl="2" marR="457200" indent="685800" algn="just" defTabSz="266700">
              <a:defRPr sz="2500">
                <a:latin typeface="PingFang SC Regular"/>
                <a:ea typeface="PingFang SC Regular"/>
                <a:cs typeface="PingFang SC Regular"/>
                <a:sym typeface="PingFang SC Regular"/>
              </a:defRPr>
            </a:pPr>
            <a:r>
              <a:t>还有一点很重要的我觉得就是团队内部的沟通。上个学期在软件工程导论课上，我们项目小组就是因为团队内部沟通管理做的不好，所以导致后来项目的严重延期。这个学期虽然在团队当中的工作很辛苦，但是团队中的氛围还是非常和谐融洽的。</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699">
        <p15:prstTrans prst="pageCurlDouble"/>
      </p:transition>
    </mc:Choice>
    <mc:Choice xmlns:p14="http://schemas.microsoft.com/office/powerpoint/2010/main" Requires="p14">
      <p:transition spd="fast" advClick="1" p14:dur="699">
        <p14:prism dir="l"/>
      </p:transition>
    </mc:Choice>
    <mc:Fallback>
      <p:transition spd="fast">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0" name="项目总结"/>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项目总结</a:t>
            </a:r>
          </a:p>
        </p:txBody>
      </p:sp>
      <p:sp>
        <p:nvSpPr>
          <p:cNvPr id="1001" name="个人总结"/>
          <p:cNvSpPr txBox="1"/>
          <p:nvPr/>
        </p:nvSpPr>
        <p:spPr>
          <a:xfrm>
            <a:off x="5480049" y="105389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个人总结</a:t>
            </a:r>
          </a:p>
        </p:txBody>
      </p:sp>
      <p:sp>
        <p:nvSpPr>
          <p:cNvPr id="1002" name="赵佳锋"/>
          <p:cNvSpPr txBox="1"/>
          <p:nvPr/>
        </p:nvSpPr>
        <p:spPr>
          <a:xfrm>
            <a:off x="1090428" y="2062897"/>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赵佳锋</a:t>
            </a:r>
          </a:p>
        </p:txBody>
      </p:sp>
      <p:sp>
        <p:nvSpPr>
          <p:cNvPr id="1003" name="在一个又一个文档中，在一次又一次修改中，在一次又一次的评审中，深刻理解了项目是一个团队的事，一个人是难以完成一个项目的。而且人多，不一定成事，或许会起到反效应，只有良好的沟通管理，组员之间有较好的凝聚力，才能够不断的推动项目的前进。…"/>
          <p:cNvSpPr txBox="1"/>
          <p:nvPr/>
        </p:nvSpPr>
        <p:spPr>
          <a:xfrm>
            <a:off x="547444" y="2902968"/>
            <a:ext cx="11909912" cy="695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marR="457200" indent="685800" algn="just" defTabSz="266700">
              <a:defRPr sz="2500">
                <a:latin typeface="PingFang SC Regular"/>
                <a:ea typeface="PingFang SC Regular"/>
                <a:cs typeface="PingFang SC Regular"/>
                <a:sym typeface="PingFang SC Regular"/>
              </a:defRPr>
            </a:pPr>
            <a:r>
              <a:t>在一个又一个文档中，在一次又一次修改中，在一次又一次的评审中，深刻理解了项目是一个团队的事，一个人是难以完成一个项目的。而且人多，不一定成事，或许会起到反效应，只有良好的沟通管理，组员之间有较好的凝聚力，才能够不断的推动项目的前进。</a:t>
            </a:r>
          </a:p>
          <a:p>
            <a:pPr lvl="2" marR="457200" indent="685800" algn="just" defTabSz="266700">
              <a:defRPr sz="2500">
                <a:latin typeface="PingFang SC Regular"/>
                <a:ea typeface="PingFang SC Regular"/>
                <a:cs typeface="PingFang SC Regular"/>
                <a:sym typeface="PingFang SC Regular"/>
              </a:defRPr>
            </a:pPr>
            <a:r>
              <a:t>在文档的多次返工中，我深刻理解了规范的重要性，一开始就要有规范，小组开始作业前找好规范，统一好规范能避免大部分的无效工作，提高效率，有利于推动项目进度的进展。</a:t>
            </a:r>
          </a:p>
          <a:p>
            <a:pPr lvl="2" marR="457200" indent="685800" algn="just" defTabSz="266700">
              <a:defRPr sz="2500">
                <a:latin typeface="PingFang SC Regular"/>
                <a:ea typeface="PingFang SC Regular"/>
                <a:cs typeface="PingFang SC Regular"/>
                <a:sym typeface="PingFang SC Regular"/>
              </a:defRPr>
            </a:pPr>
            <a:r>
              <a:t>项目中关键路径上的延迟会导致项目整体的延迟，影响很大，比如我们这届的需求计划的评审延时了1到2周导致后续任务也延迟了，为了完成项目任务，不得不进行赶工，熬夜是小意思，有的时候不得不通宵赶工才行。</a:t>
            </a:r>
          </a:p>
          <a:p>
            <a:pPr lvl="2" marR="457200" indent="685800" algn="just" defTabSz="266700">
              <a:defRPr sz="2500">
                <a:latin typeface="PingFang SC Regular"/>
                <a:ea typeface="PingFang SC Regular"/>
                <a:cs typeface="PingFang SC Regular"/>
                <a:sym typeface="PingFang SC Regular"/>
              </a:defRPr>
            </a:pPr>
            <a:r>
              <a:t>这学期的学习让我深刻认识到了自己作为软件工程学生的不足，说是软工的，但关于软工方面的思想，知识还很薄弱，不是一个合格的软件工程学子，在往后的日子里，需时刻牢记自己应该做到怎样才能称的上是合格的，步入社会是有用的。</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699">
        <p15:prstTrans prst="pageCurlDouble"/>
      </p:transition>
    </mc:Choice>
    <mc:Choice xmlns:p14="http://schemas.microsoft.com/office/powerpoint/2010/main" Requires="p14">
      <p:transition spd="fast" advClick="1" p14:dur="699">
        <p14:prism dir="l"/>
      </p:transition>
    </mc:Choice>
    <mc:Fallback>
      <p:transition spd="fast">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项目总结"/>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项目总结</a:t>
            </a:r>
          </a:p>
        </p:txBody>
      </p:sp>
      <p:sp>
        <p:nvSpPr>
          <p:cNvPr id="1006" name="个人总结"/>
          <p:cNvSpPr txBox="1"/>
          <p:nvPr/>
        </p:nvSpPr>
        <p:spPr>
          <a:xfrm>
            <a:off x="5480049" y="105389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个人总结</a:t>
            </a:r>
          </a:p>
        </p:txBody>
      </p:sp>
      <p:sp>
        <p:nvSpPr>
          <p:cNvPr id="1007" name="赵唯皓"/>
          <p:cNvSpPr txBox="1"/>
          <p:nvPr/>
        </p:nvSpPr>
        <p:spPr>
          <a:xfrm>
            <a:off x="1090428" y="2062897"/>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赵唯皓</a:t>
            </a:r>
          </a:p>
        </p:txBody>
      </p:sp>
      <p:sp>
        <p:nvSpPr>
          <p:cNvPr id="1008" name="通过本学期的软件需求和IT项目管理课程，我了解到完成一个完整的项目是一件非常艰巨的任务，从开始计划到结束，工作量非常大，不是几个人就能完成的事情，更不可能靠一个人能做完，当然，如果只是做简单的项目或者不用完整的执行所有过程应该还是可以的。…"/>
          <p:cNvSpPr txBox="1"/>
          <p:nvPr/>
        </p:nvSpPr>
        <p:spPr>
          <a:xfrm>
            <a:off x="547444" y="3057218"/>
            <a:ext cx="11909912" cy="650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marR="457200" indent="685800" algn="just" defTabSz="266700">
              <a:defRPr sz="2500">
                <a:latin typeface="PingFang SC Regular"/>
                <a:ea typeface="PingFang SC Regular"/>
                <a:cs typeface="PingFang SC Regular"/>
                <a:sym typeface="PingFang SC Regular"/>
              </a:defRPr>
            </a:pPr>
            <a:r>
              <a:t>通过本学期的软件需求和IT项目管理课程，我了解到完成一个完整的项目是一件非常艰巨的任务，从开始计划到结束，工作量非常大，不是几个人就能完成的事情，更不可能靠一个人能做完，当然，如果只是做简单的项目或者不用完整的执行所有过程应该还是可以的。</a:t>
            </a:r>
          </a:p>
          <a:p>
            <a:pPr lvl="2" marR="457200" indent="685800" algn="just" defTabSz="266700">
              <a:defRPr sz="2500">
                <a:latin typeface="PingFang SC Regular"/>
                <a:ea typeface="PingFang SC Regular"/>
                <a:cs typeface="PingFang SC Regular"/>
                <a:sym typeface="PingFang SC Regular"/>
              </a:defRPr>
            </a:pPr>
            <a:r>
              <a:t>从中我也了解到，如果按照常规的完整的过程来完成一个项目是一件非常繁杂和不聪明的方法，里面有太多重复和返工的事情，效率之低下令人惊叹，这也是我有史以来觉得效率最低的一次工作，虽然总体完成的量也是最大的，但这的确不让人感到欣慰，反而这是一件自己极其需要反思和借鉴的事情，这个项目最终结果也许做的非常完整，但我不认为这个项目很成功。失败的原因有很多，从杨枨老师的课程安排问题开始，首先就应该开始项目的计划和安排，而不是UML的介绍开始，这样直接导致了项目的开始延期；其次是中途课程上连续三周课程对计划的评审，我认为课上评审应该只是作为其他组评审的示例和规范，而并不是用来全部评审和重评的，事实上这也导致了项目的又一次延期两星期。</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699">
        <p15:prstTrans prst="pageCurlDouble"/>
      </p:transition>
    </mc:Choice>
    <mc:Choice xmlns:p14="http://schemas.microsoft.com/office/powerpoint/2010/main" Requires="p14">
      <p:transition spd="fast" advClick="1" p14:dur="699">
        <p14:prism dir="l"/>
      </p:transition>
    </mc:Choice>
    <mc:Fallback>
      <p:transition spd="fast">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0" name="项目总结"/>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项目总结</a:t>
            </a:r>
          </a:p>
        </p:txBody>
      </p:sp>
      <p:sp>
        <p:nvSpPr>
          <p:cNvPr id="1011" name="个人总结"/>
          <p:cNvSpPr txBox="1"/>
          <p:nvPr/>
        </p:nvSpPr>
        <p:spPr>
          <a:xfrm>
            <a:off x="5480049" y="105389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个人总结</a:t>
            </a:r>
          </a:p>
        </p:txBody>
      </p:sp>
      <p:sp>
        <p:nvSpPr>
          <p:cNvPr id="1012" name="赵唯皓"/>
          <p:cNvSpPr txBox="1"/>
          <p:nvPr/>
        </p:nvSpPr>
        <p:spPr>
          <a:xfrm>
            <a:off x="1090428" y="2062897"/>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赵唯皓</a:t>
            </a:r>
          </a:p>
        </p:txBody>
      </p:sp>
      <p:sp>
        <p:nvSpPr>
          <p:cNvPr id="1013" name="再分析下小组内，对于任务的安排非常不合理，举例如组内将原型设计和用例图，用例文档全部并行执行，这导致重复返工，无论是质量上还是数量上都非常庞大，原型的设计也是一个人，导致进度缓慢，延后了后续工作，最终工期紧张；其次，格式不统一，因为一个文档是分配给了多人写，导致格式上的不统一，虽然后来有规定，但这不能保证一定能统一，个人意见是像重复性很高的文档，可以只分配给一个人写，这样不仅可以减少工作量，还能保证格式的统一，重复性低的文档就可以考虑多人合作，即使格式不统一，最多也只是几个大标题进行修改。"/>
          <p:cNvSpPr txBox="1"/>
          <p:nvPr/>
        </p:nvSpPr>
        <p:spPr>
          <a:xfrm>
            <a:off x="241079" y="3380417"/>
            <a:ext cx="12522643"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marR="457200" indent="685800" algn="just" defTabSz="266700">
              <a:defRPr sz="2500">
                <a:latin typeface="PingFang SC Regular"/>
                <a:ea typeface="PingFang SC Regular"/>
                <a:cs typeface="PingFang SC Regular"/>
                <a:sym typeface="PingFang SC Regular"/>
              </a:defRPr>
            </a:pPr>
            <a:r>
              <a:t>再分析下小组内，对于任务的安排非常不合理，举例如组内将原型设计和用例图，用例文档全部并行执行，这导致重复返工，无论是质量上还是数量上都非常庞大，原型的设计也是一个人，导致进度缓慢，延后了后续工作，最终工期紧张；其次，格式不统一，因为一个文档是分配给了多人写，导致格式上的不统一，虽然后来有规定，但这不能保证一定能统一，个人意见是像重复性很高的文档，可以只分配给一个人写，这样不仅可以减少工作量，还能保证格式的统一，重复性低的文档就可以考虑多人合作，即使格式不统一，最多也只是几个大标题进行修改。</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699">
        <p15:prstTrans prst="pageCurlDouble"/>
      </p:transition>
    </mc:Choice>
    <mc:Choice xmlns:p14="http://schemas.microsoft.com/office/powerpoint/2010/main" Requires="p14">
      <p:transition spd="fast" advClick="1" p14:dur="699">
        <p14:prism dir="l"/>
      </p:transition>
    </mc:Choice>
    <mc:Fallback>
      <p:transition spd="fast">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5" name="项目总结"/>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项目总结</a:t>
            </a:r>
          </a:p>
        </p:txBody>
      </p:sp>
      <p:sp>
        <p:nvSpPr>
          <p:cNvPr id="1016" name="个人总结"/>
          <p:cNvSpPr txBox="1"/>
          <p:nvPr/>
        </p:nvSpPr>
        <p:spPr>
          <a:xfrm>
            <a:off x="5480049" y="105389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个人总结</a:t>
            </a:r>
          </a:p>
        </p:txBody>
      </p:sp>
      <p:sp>
        <p:nvSpPr>
          <p:cNvPr id="1017" name="赵唯皓"/>
          <p:cNvSpPr txBox="1"/>
          <p:nvPr/>
        </p:nvSpPr>
        <p:spPr>
          <a:xfrm>
            <a:off x="1090428" y="2062897"/>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赵唯皓</a:t>
            </a:r>
          </a:p>
        </p:txBody>
      </p:sp>
      <p:sp>
        <p:nvSpPr>
          <p:cNvPr id="1018" name="再分析个人的问题，由于不喜欢使用微信，手机也喜欢静音，导致经常没有看见组内的讨论，这引起了一系列的麻烦，也一定程度影响了自己的工作进度，在文档编写上也不严谨，基本按照自己的格式来，导致和作编写的文档格式上不统一，在画各种图上也是不确定最初的样例，导致更改了很多次，画了很多版本，增加了非常多的不必要工作量。…"/>
          <p:cNvSpPr txBox="1"/>
          <p:nvPr/>
        </p:nvSpPr>
        <p:spPr>
          <a:xfrm>
            <a:off x="251139" y="3397979"/>
            <a:ext cx="12502523"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marR="457200" indent="685800" algn="just" defTabSz="266700">
              <a:defRPr sz="2500">
                <a:latin typeface="PingFang SC Regular"/>
                <a:ea typeface="PingFang SC Regular"/>
                <a:cs typeface="PingFang SC Regular"/>
                <a:sym typeface="PingFang SC Regular"/>
              </a:defRPr>
            </a:pPr>
            <a:r>
              <a:t>再分析个人的问题，由于不喜欢使用微信，手机也喜欢静音，导致经常没有看见组内的讨论，这引起了一系列的麻烦，也一定程度影响了自己的工作进度，在文档编写上也不严谨，基本按照自己的格式来，导致和作编写的文档格式上不统一，在画各种图上也是不确定最初的样例，导致更改了很多次，画了很多版本，增加了非常多的不必要工作量。</a:t>
            </a:r>
          </a:p>
          <a:p>
            <a:pPr lvl="2" marR="457200" indent="685800" algn="just" defTabSz="266700">
              <a:defRPr sz="2500">
                <a:latin typeface="PingFang SC Regular"/>
                <a:ea typeface="PingFang SC Regular"/>
                <a:cs typeface="PingFang SC Regular"/>
                <a:sym typeface="PingFang SC Regular"/>
              </a:defRPr>
            </a:pPr>
            <a:r>
              <a:t>当然项目还是有很多令人收获和值得赞赏的地方，但本人不喜欢讨论这些，因此不再赘述，只要知道了那些不足的地方以及改正的方法，就是对自己最好的褒奖。</a:t>
            </a:r>
          </a:p>
          <a:p>
            <a:pPr lvl="2" marR="457200" indent="685800" algn="just" defTabSz="266700">
              <a:defRPr sz="2500">
                <a:latin typeface="PingFang SC Regular"/>
                <a:ea typeface="PingFang SC Regular"/>
                <a:cs typeface="PingFang SC Regular"/>
                <a:sym typeface="PingFang SC Regular"/>
              </a:defRPr>
            </a:pPr>
            <a:r>
              <a:t>项目已经临近尾声，这是一个结束，也是一个新的开始，让以后的项目尽量避免可避免的错误，做到最好。</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699">
        <p15:prstTrans prst="pageCurlDouble"/>
      </p:transition>
    </mc:Choice>
    <mc:Choice xmlns:p14="http://schemas.microsoft.com/office/powerpoint/2010/main" Requires="p14">
      <p:transition spd="fast" advClick="1" p14:dur="699">
        <p14:prism dir="l"/>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22" name="风险管理子计划"/>
          <p:cNvSpPr txBox="1"/>
          <p:nvPr/>
        </p:nvSpPr>
        <p:spPr>
          <a:xfrm>
            <a:off x="5111749" y="1699908"/>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风险管理子计划</a:t>
            </a:r>
          </a:p>
        </p:txBody>
      </p:sp>
      <p:sp>
        <p:nvSpPr>
          <p:cNvPr id="223" name="风险识别及措施"/>
          <p:cNvSpPr txBox="1"/>
          <p:nvPr/>
        </p:nvSpPr>
        <p:spPr>
          <a:xfrm>
            <a:off x="5489472" y="9035260"/>
            <a:ext cx="2336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风险识别及措施</a:t>
            </a:r>
          </a:p>
        </p:txBody>
      </p:sp>
      <p:graphicFrame>
        <p:nvGraphicFramePr>
          <p:cNvPr id="224" name="表格"/>
          <p:cNvGraphicFramePr/>
          <p:nvPr/>
        </p:nvGraphicFramePr>
        <p:xfrm>
          <a:off x="994091" y="2428081"/>
          <a:ext cx="11340263" cy="652670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036750"/>
                <a:gridCol w="1956879"/>
                <a:gridCol w="3066871"/>
                <a:gridCol w="2720911"/>
                <a:gridCol w="2546149"/>
              </a:tblGrid>
              <a:tr h="472565">
                <a:tc>
                  <a:txBody>
                    <a:bodyPr/>
                    <a:lstStyle/>
                    <a:p>
                      <a:pPr defTabSz="457200">
                        <a:defRPr>
                          <a:solidFill>
                            <a:srgbClr val="000000"/>
                          </a:solidFill>
                        </a:defRPr>
                      </a:pPr>
                      <a:r>
                        <a:rPr>
                          <a:solidFill>
                            <a:srgbClr val="FFFFFF"/>
                          </a:solidFill>
                          <a:latin typeface="PingFang SC Semibold"/>
                          <a:ea typeface="PingFang SC Semibold"/>
                          <a:cs typeface="PingFang SC Semibold"/>
                          <a:sym typeface="PingFang SC Semibold"/>
                        </a:rPr>
                        <a:t>风险类型</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defRPr>
                          <a:solidFill>
                            <a:srgbClr val="000000"/>
                          </a:solidFill>
                        </a:defRPr>
                      </a:pPr>
                      <a:r>
                        <a:rPr>
                          <a:solidFill>
                            <a:srgbClr val="FFFFFF"/>
                          </a:solidFill>
                          <a:latin typeface="PingFang SC Semibold"/>
                          <a:ea typeface="PingFang SC Semibold"/>
                          <a:cs typeface="PingFang SC Semibold"/>
                          <a:sym typeface="PingFang SC Semibold"/>
                        </a:rPr>
                        <a:t>风险描述</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defRPr>
                          <a:solidFill>
                            <a:srgbClr val="000000"/>
                          </a:solidFill>
                        </a:defRPr>
                      </a:pPr>
                      <a:r>
                        <a:rPr>
                          <a:solidFill>
                            <a:srgbClr val="FFFFFF"/>
                          </a:solidFill>
                          <a:latin typeface="PingFang SC Semibold"/>
                          <a:ea typeface="PingFang SC Semibold"/>
                          <a:cs typeface="PingFang SC Semibold"/>
                          <a:sym typeface="PingFang SC Semibold"/>
                        </a:rPr>
                        <a:t>触发条件</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defRPr>
                          <a:solidFill>
                            <a:srgbClr val="000000"/>
                          </a:solidFill>
                        </a:defRPr>
                      </a:pPr>
                      <a:r>
                        <a:rPr>
                          <a:solidFill>
                            <a:srgbClr val="FFFFFF"/>
                          </a:solidFill>
                          <a:latin typeface="PingFang SC Semibold"/>
                          <a:ea typeface="PingFang SC Semibold"/>
                          <a:cs typeface="PingFang SC Semibold"/>
                          <a:sym typeface="PingFang SC Semibold"/>
                        </a:rPr>
                        <a:t>解决措施</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defRPr>
                          <a:solidFill>
                            <a:srgbClr val="000000"/>
                          </a:solidFill>
                        </a:defRPr>
                      </a:pPr>
                      <a:r>
                        <a:rPr>
                          <a:solidFill>
                            <a:srgbClr val="FFFFFF"/>
                          </a:solidFill>
                          <a:latin typeface="PingFang SC Semibold"/>
                          <a:ea typeface="PingFang SC Semibold"/>
                          <a:cs typeface="PingFang SC Semibold"/>
                          <a:sym typeface="PingFang SC Semibold"/>
                        </a:rPr>
                        <a:t>规避方法</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r>
              <a:tr h="1388579">
                <a:tc>
                  <a:txBody>
                    <a:bodyPr/>
                    <a:lstStyle/>
                    <a:p>
                      <a:pPr algn="l" defTabSz="457200">
                        <a:defRPr>
                          <a:solidFill>
                            <a:srgbClr val="000000"/>
                          </a:solidFill>
                        </a:defRPr>
                      </a:pPr>
                      <a:r>
                        <a:rPr>
                          <a:latin typeface="PingFang SC Semibold"/>
                          <a:ea typeface="PingFang SC Semibold"/>
                          <a:cs typeface="PingFang SC Semibold"/>
                          <a:sym typeface="PingFang SC Semibold"/>
                        </a:rPr>
                        <a:t>进度风险</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由于时间紧张导致项目最后无法按期完成</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在任务截止时间，组员未能按期完成任务。</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组长实施惩罚措施，并规定新的截止时间，看情况可以动用其他组员协作完成该未完成的任务。</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充分考虑各种潜在因素，适当留有余地；合理利用赶工期及快速跟进等方法，充分利用资源。</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r>
              <a:tr h="930572">
                <a:tc rowSpan="3">
                  <a:txBody>
                    <a:bodyPr/>
                    <a:lstStyle/>
                    <a:p>
                      <a:pPr algn="l" defTabSz="457200">
                        <a:defRPr>
                          <a:solidFill>
                            <a:srgbClr val="000000"/>
                          </a:solidFill>
                        </a:defRPr>
                      </a:pPr>
                      <a:r>
                        <a:rPr>
                          <a:latin typeface="PingFang SC Semibold"/>
                          <a:ea typeface="PingFang SC Semibold"/>
                          <a:cs typeface="PingFang SC Semibold"/>
                          <a:sym typeface="PingFang SC Semibold"/>
                        </a:rPr>
                        <a:t>范围风险</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与客户沟通不够，需求确认不完全，项目开发存在偏差</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客户不认同已经定义的项目需求</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全员提高与客户沟通需求获取的技术，增加访谈次数，更加认真地记录需求。</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与用户充分沟通，提高需求获取的技巧，增加访谈频率。</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1145570">
                <a:tc vMerge="1">
                  <a:tcPr/>
                </a:tc>
                <a:tc>
                  <a:txBody>
                    <a:bodyPr/>
                    <a:lstStyle/>
                    <a:p>
                      <a:pPr algn="l" defTabSz="457200">
                        <a:defRPr sz="1600">
                          <a:solidFill>
                            <a:srgbClr val="000000"/>
                          </a:solidFill>
                          <a:latin typeface="PingFang SC Regular"/>
                          <a:ea typeface="PingFang SC Regular"/>
                          <a:cs typeface="PingFang SC Regular"/>
                          <a:sym typeface="PingFang SC Regular"/>
                        </a:defRPr>
                      </a:pPr>
                      <a:r>
                        <a:t>Baseline发布前</a:t>
                      </a:r>
                      <a:endParaRPr>
                        <a:solidFill>
                          <a:srgbClr val="000000">
                            <a:alpha val="84705"/>
                          </a:srgbClr>
                        </a:solidFill>
                      </a:endParaRPr>
                    </a:p>
                    <a:p>
                      <a:pPr algn="l" defTabSz="457200">
                        <a:defRPr sz="1600">
                          <a:solidFill>
                            <a:srgbClr val="000000"/>
                          </a:solidFill>
                          <a:latin typeface="PingFang SC Regular"/>
                          <a:ea typeface="PingFang SC Regular"/>
                          <a:cs typeface="PingFang SC Regular"/>
                          <a:sym typeface="PingFang SC Regular"/>
                        </a:defRPr>
                      </a:pPr>
                      <a:r>
                        <a:t>客户提出新的需求</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Baseline发布前，与客户的访谈中，客户提出新的需求</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全员对新的需求进行记录并审核,若合理则确认采纳，不合理则告知用户不可采纳，并提出相关建议。</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在项目早期，写一份包含业务需求的愿景与范围文档，并将其用作新需求或变更需求的决策向导。</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840252">
                <a:tc vMerge="1">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客户频繁变更以前的需求</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与客户的访谈中，客户频繁对以往已经确认的需求进行更改</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全员对变更的需求通过需求变更控制进行评估，提出建议或意见</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将成文的业务需求和范围定义作为审核变更的标尺，控制失控的范围蠕变。</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1038298">
                <a:tc rowSpan="2">
                  <a:txBody>
                    <a:bodyPr/>
                    <a:lstStyle/>
                    <a:p>
                      <a:pPr algn="l" defTabSz="457200">
                        <a:defRPr>
                          <a:solidFill>
                            <a:srgbClr val="000000"/>
                          </a:solidFill>
                        </a:defRPr>
                      </a:pPr>
                      <a:r>
                        <a:rPr>
                          <a:latin typeface="PingFang SC Semibold"/>
                          <a:ea typeface="PingFang SC Semibold"/>
                          <a:cs typeface="PingFang SC Semibold"/>
                          <a:sym typeface="PingFang SC Semibold"/>
                        </a:rPr>
                        <a:t>质量风险</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任务完成的质量未达到最低要求，需返工</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组长认定任务质量不合格或者在里程碑评审会议中客户明确提出不满意</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组长对需要返工的任务进行重新规划分配，并实施惩罚措施</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在任务执行期间组长定期检查组员任务完成进度和质量，及时提出修改意见</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698167">
                <a:tc vMerge="1">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缺少来对项目的若干必要规范</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组长认定或者经过里程碑评审会议时被项目监督者发现存在缺少规范</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组长立刻定义新的必要规范</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600">
                          <a:latin typeface="PingFang SC Regular"/>
                          <a:ea typeface="PingFang SC Regular"/>
                          <a:cs typeface="PingFang SC Regular"/>
                          <a:sym typeface="PingFang SC Regular"/>
                        </a:rPr>
                        <a:t>组长在项目前期明确定义尽可能多的合理规范</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bl>
          </a:graphicData>
        </a:graphic>
      </p:graphicFrame>
      <p:sp>
        <p:nvSpPr>
          <p:cNvPr id="225"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项目总结"/>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项目总结</a:t>
            </a:r>
          </a:p>
        </p:txBody>
      </p:sp>
      <p:sp>
        <p:nvSpPr>
          <p:cNvPr id="1021" name="个人总结"/>
          <p:cNvSpPr txBox="1"/>
          <p:nvPr/>
        </p:nvSpPr>
        <p:spPr>
          <a:xfrm>
            <a:off x="5480049" y="105389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个人总结</a:t>
            </a:r>
          </a:p>
        </p:txBody>
      </p:sp>
      <p:sp>
        <p:nvSpPr>
          <p:cNvPr id="1022" name="蓝舒雯"/>
          <p:cNvSpPr txBox="1"/>
          <p:nvPr/>
        </p:nvSpPr>
        <p:spPr>
          <a:xfrm>
            <a:off x="1090428" y="2062897"/>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蓝舒雯</a:t>
            </a:r>
          </a:p>
        </p:txBody>
      </p:sp>
      <p:sp>
        <p:nvSpPr>
          <p:cNvPr id="1023" name="同上个学期相比，这周的课程虽然少了代码的实现，却不见得轻松多少。由于整个项目进度落后了2周，在项目截止的最后几周，经常熬夜通宵赶工。在这个学期和上个学期，我都领了画界面的任务。上个学期用的是RP，画完确认了一次就差不多了，没怎么修改。这个学期用墨刀画的管理员界面，中间反反复复地确认，修改，花了很多时间。同上个学期的界面相比，这次的界面更注重逻辑，也更加细致。由于其它的任务，更多小细节，比如动画效果什么的没有时间好好研究，算是小遗憾吧。除了界面，这个学期还有许多新的体验。刚接触到UML图的时候并不是很能理解为什么要画那么多的图，后来在画图的过程中发现的确有的时候用图表达比用文字表达更清晰易懂。除了这些还有很重要的一点感想，就是，一定要按照预定的时间完成进度！一定一定！延后真的很痛苦！需求确认也是真的很重要，最好在开发之初了解需求的时候就确认好方向和一些细节。今天这个要求明天那个要求后天再换回来，改来改去的很浪费时间和精力。"/>
          <p:cNvSpPr txBox="1"/>
          <p:nvPr/>
        </p:nvSpPr>
        <p:spPr>
          <a:xfrm>
            <a:off x="251139" y="3082731"/>
            <a:ext cx="12502523" cy="558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marR="457200" indent="685800" algn="just" defTabSz="266700">
              <a:defRPr sz="2500">
                <a:latin typeface="PingFang SC Regular"/>
                <a:ea typeface="PingFang SC Regular"/>
                <a:cs typeface="PingFang SC Regular"/>
                <a:sym typeface="PingFang SC Regular"/>
              </a:defRPr>
            </a:pPr>
            <a:r>
              <a:t>同上个学期相比，这周的课程虽然少了代码的实现，却不见得轻松多少。由于整个项目进度落后了2周，在项目截止的最后几周，经常熬夜通宵赶工。在这个学期和上个学期，我都领了画界面的任务。上个学期用的是RP，画完确认了一次就差不多了，没怎么修改。这个学期用墨刀画的管理员界面，中间反反复复地确认，修改，花了很多时间。同上个学期的界面相比，这次的界面更注重逻辑，也更加细致。由于其它的任务，更多小细节，比如动画效果什么的没有时间好好研究，算是小遗憾吧。除了界面，这个学期还有许多新的体验。刚接触到UML图的时候并不是很能理解为什么要画那么多的图，后来在画图的过程中发现的确有的时候用图表达比用文字表达更清晰易懂。除了这些还有很重要的一点感想，就是，一定要按照预定的时间完成进度！一定一定！延后真的很痛苦！需求确认也是真的很重要，最好在开发之初了解需求的时候就确认好方向和一些细节。今天这个要求明天那个要求后天再换回来，改来改去的很浪费时间和精力。</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699">
        <p15:prstTrans prst="pageCurlDouble"/>
      </p:transition>
    </mc:Choice>
    <mc:Choice xmlns:p14="http://schemas.microsoft.com/office/powerpoint/2010/main" Requires="p14">
      <p:transition spd="fast" advClick="1" p14:dur="699">
        <p14:prism dir="l"/>
      </p:transition>
    </mc:Choice>
    <mc:Fallback>
      <p:transition spd="fast">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项目总结"/>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项目总结</a:t>
            </a:r>
          </a:p>
        </p:txBody>
      </p:sp>
      <p:sp>
        <p:nvSpPr>
          <p:cNvPr id="1026" name="项目经理对组员的评价"/>
          <p:cNvSpPr txBox="1"/>
          <p:nvPr/>
        </p:nvSpPr>
        <p:spPr>
          <a:xfrm>
            <a:off x="4032249" y="1053896"/>
            <a:ext cx="49403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项目经理对组员的评价</a:t>
            </a:r>
          </a:p>
        </p:txBody>
      </p:sp>
      <p:graphicFrame>
        <p:nvGraphicFramePr>
          <p:cNvPr id="1027" name="表格"/>
          <p:cNvGraphicFramePr/>
          <p:nvPr/>
        </p:nvGraphicFramePr>
        <p:xfrm>
          <a:off x="268685" y="2555015"/>
          <a:ext cx="12473780" cy="705958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22113"/>
                <a:gridCol w="9945315"/>
              </a:tblGrid>
              <a:tr h="558323">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姓名</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评价</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540717">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陈铭阳</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完美主义，审美出众，做事认真负责，团队交流积极踊跃，再各个方面给组长提供帮助。但对美的过度追求导致只能由他一人完成除管理员外的界面原型，成为项目进展的瓶颈。界面的不断更新导致其他文档的不断返工。</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473200">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赵佳锋</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工作认真仔细，注重细节，学习能力较强，面对繁琐的任务很有耐心，不抱怨。团队交流不够积极，偶尔失联，工作喜欢拖到最后，但总是能在规定时间内给出不错的成果。</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089568">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赵唯皓</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善于解决技术难题，学习能力出众，工作质量优异，审核认真仔细，让人放心。但团队交流不积极，经常失联，不乐于表达。</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642972">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蓝舒雯</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just" defTabSz="266700">
                        <a:defRPr>
                          <a:solidFill>
                            <a:srgbClr val="000000"/>
                          </a:solidFill>
                        </a:defRPr>
                      </a:pPr>
                      <a:r>
                        <a:rPr sz="2000">
                          <a:solidFill>
                            <a:srgbClr val="FFFFFF"/>
                          </a:solidFill>
                          <a:latin typeface="PingFang SC Regular"/>
                          <a:ea typeface="PingFang SC Regular"/>
                          <a:cs typeface="PingFang SC Regular"/>
                          <a:sym typeface="PingFang SC Regular"/>
                        </a:rPr>
                        <a:t>为管理员界面原型的制作付出了很大的努力，成果较好。工作刻苦，团队内部交流积极，也善于主动向团队外部获取对团队有利的信息与帮助。但是偶尔会忽略一些任务分配的细节，导致赶工。</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9" name="绩效评价"/>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绩效评价</a:t>
            </a:r>
          </a:p>
        </p:txBody>
      </p:sp>
      <p:pic>
        <p:nvPicPr>
          <p:cNvPr id="1030" name="8.png" descr="8.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绩效评价"/>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绩效评价</a:t>
            </a:r>
          </a:p>
        </p:txBody>
      </p:sp>
      <p:graphicFrame>
        <p:nvGraphicFramePr>
          <p:cNvPr id="1033" name="表格"/>
          <p:cNvGraphicFramePr/>
          <p:nvPr/>
        </p:nvGraphicFramePr>
        <p:xfrm>
          <a:off x="536909" y="3128401"/>
          <a:ext cx="11943682" cy="317765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88496"/>
                <a:gridCol w="1988496"/>
                <a:gridCol w="1988496"/>
                <a:gridCol w="1988496"/>
                <a:gridCol w="1988496"/>
                <a:gridCol w="1988496"/>
              </a:tblGrid>
              <a:tr h="527491">
                <a:tc>
                  <a:txBody>
                    <a:bodyPr/>
                    <a:lstStyle/>
                    <a:p>
                      <a:pPr defTabSz="914400">
                        <a:defRPr sz="2300">
                          <a:latin typeface="PingFang SC Regular"/>
                          <a:ea typeface="PingFang SC Regular"/>
                          <a:cs typeface="PingFang SC Regular"/>
                          <a:sym typeface="PingFang SC Regular"/>
                        </a:defRPr>
                      </a:pPr>
                    </a:p>
                  </a:txBody>
                  <a:tcPr marL="63500" marR="63500" marT="0" marB="0" anchor="ctr" anchorCtr="0" horzOverflow="overflow"/>
                </a:tc>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刘祺</a:t>
                      </a:r>
                    </a:p>
                  </a:txBody>
                  <a:tcPr marL="63500" marR="63500" marT="0" marB="0" anchor="ctr" anchorCtr="0" horzOverflow="overflow"/>
                </a:tc>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陈铭阳</a:t>
                      </a:r>
                    </a:p>
                  </a:txBody>
                  <a:tcPr marL="63500" marR="63500" marT="0" marB="0" anchor="ctr" anchorCtr="0" horzOverflow="overflow"/>
                </a:tc>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赵佳锋</a:t>
                      </a:r>
                    </a:p>
                  </a:txBody>
                  <a:tcPr marL="63500" marR="63500" marT="0" marB="0" anchor="ctr" anchorCtr="0" horzOverflow="overflow"/>
                </a:tc>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赵唯皓</a:t>
                      </a:r>
                    </a:p>
                  </a:txBody>
                  <a:tcPr marL="63500" marR="63500" marT="0" marB="0" anchor="ctr" anchorCtr="0" horzOverflow="overflow"/>
                </a:tc>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蓝舒雯</a:t>
                      </a:r>
                    </a:p>
                  </a:txBody>
                  <a:tcPr marL="63500" marR="63500" marT="0" marB="0" anchor="ctr" anchorCtr="0" horzOverflow="overflow"/>
                </a:tc>
              </a:tr>
              <a:tr h="527491">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每周绩效平均</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93</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93.3</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92.2</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91.7</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92.4</a:t>
                      </a:r>
                    </a:p>
                  </a:txBody>
                  <a:tcPr marL="63500" marR="63500" marT="0" marB="0" anchor="ctr" anchorCtr="0" horzOverflow="overflow"/>
                </a:tc>
              </a:tr>
              <a:tr h="527491">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项目计划</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93</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93</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93</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94</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94</a:t>
                      </a:r>
                    </a:p>
                  </a:txBody>
                  <a:tcPr marL="63500" marR="63500" marT="0" marB="0" anchor="ctr" anchorCtr="0" horzOverflow="overflow"/>
                </a:tc>
              </a:tr>
              <a:tr h="527491">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需求规格说明</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84</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93.5</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79.5</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82</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85</a:t>
                      </a:r>
                    </a:p>
                  </a:txBody>
                  <a:tcPr marL="63500" marR="63500" marT="0" marB="0" anchor="ctr" anchorCtr="0" horzOverflow="overflow"/>
                </a:tc>
              </a:tr>
              <a:tr h="527491">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需求变更</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87</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92</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76.5</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79.5</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89</a:t>
                      </a:r>
                    </a:p>
                  </a:txBody>
                  <a:tcPr marL="63500" marR="63500" marT="0" marB="0" anchor="ctr" anchorCtr="0" horzOverflow="overflow"/>
                </a:tc>
              </a:tr>
              <a:tr h="527491">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总评</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89.3</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93.0</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85.3</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86.8</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90.1</a:t>
                      </a:r>
                    </a:p>
                  </a:txBody>
                  <a:tcPr marL="63500" marR="63500" marT="0" marB="0" anchor="ctr" anchorCtr="0" horzOverflow="overflow"/>
                </a:tc>
              </a:tr>
            </a:tbl>
          </a:graphicData>
        </a:graphic>
      </p:graphicFrame>
      <p:sp>
        <p:nvSpPr>
          <p:cNvPr id="1034" name="*总评=每周绩效平均分*25%+项目计划绩效成绩*25%+需求规格说明绩效成绩*25%+需求变更绩效成绩*25%"/>
          <p:cNvSpPr txBox="1"/>
          <p:nvPr/>
        </p:nvSpPr>
        <p:spPr>
          <a:xfrm>
            <a:off x="837525" y="6629400"/>
            <a:ext cx="11329750"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000">
                <a:latin typeface="PingFang SC Regular"/>
                <a:ea typeface="PingFang SC Regular"/>
                <a:cs typeface="PingFang SC Regular"/>
                <a:sym typeface="PingFang SC Regular"/>
              </a:defRPr>
            </a:lvl1pPr>
          </a:lstStyle>
          <a:p>
            <a:pPr/>
            <a:r>
              <a:t>*总评=每周绩效平均分*25%+项目计划绩效成绩*25%+需求规格说明绩效成绩*25%+需求变更绩效成绩*25%</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参考文献"/>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参考文献</a:t>
            </a:r>
          </a:p>
        </p:txBody>
      </p:sp>
      <p:pic>
        <p:nvPicPr>
          <p:cNvPr id="1037" name="9.png" descr="9.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 name="参考文献"/>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参考文献</a:t>
            </a:r>
          </a:p>
        </p:txBody>
      </p:sp>
      <p:sp>
        <p:nvSpPr>
          <p:cNvPr id="1040" name="1.C2-PRD-项目描述-2018"/>
          <p:cNvSpPr txBox="1"/>
          <p:nvPr/>
        </p:nvSpPr>
        <p:spPr>
          <a:xfrm>
            <a:off x="3884358" y="1714425"/>
            <a:ext cx="469887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1.C2-PRD-项目描述-2018</a:t>
            </a:r>
          </a:p>
        </p:txBody>
      </p:sp>
      <p:sp>
        <p:nvSpPr>
          <p:cNvPr id="1041" name="2.软件需求（第三版）…"/>
          <p:cNvSpPr txBox="1"/>
          <p:nvPr/>
        </p:nvSpPr>
        <p:spPr>
          <a:xfrm>
            <a:off x="3884358" y="2535121"/>
            <a:ext cx="3999358"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latin typeface="PingFang SC Regular"/>
                <a:ea typeface="PingFang SC Regular"/>
                <a:cs typeface="PingFang SC Regular"/>
                <a:sym typeface="PingFang SC Regular"/>
              </a:defRPr>
            </a:pPr>
            <a:r>
              <a:t>2.软件需求（第三版）</a:t>
            </a:r>
          </a:p>
          <a:p>
            <a:pPr algn="l">
              <a:defRPr sz="2000">
                <a:solidFill>
                  <a:srgbClr val="989798"/>
                </a:solidFill>
                <a:latin typeface="PingFang SC Regular"/>
                <a:ea typeface="PingFang SC Regular"/>
                <a:cs typeface="PingFang SC Regular"/>
                <a:sym typeface="PingFang SC Regular"/>
              </a:defRPr>
            </a:pPr>
            <a:r>
              <a:t>出版社：清华大学出版社</a:t>
            </a:r>
          </a:p>
          <a:p>
            <a:pPr algn="l">
              <a:defRPr sz="2000">
                <a:solidFill>
                  <a:srgbClr val="989798"/>
                </a:solidFill>
                <a:latin typeface="PingFang SC Regular"/>
                <a:ea typeface="PingFang SC Regular"/>
                <a:cs typeface="PingFang SC Regular"/>
                <a:sym typeface="PingFang SC Regular"/>
              </a:defRPr>
            </a:pPr>
            <a:r>
              <a:t>作者：Karl Wiegers ; Joy Beatty</a:t>
            </a:r>
          </a:p>
          <a:p>
            <a:pPr algn="l">
              <a:defRPr sz="2000">
                <a:solidFill>
                  <a:srgbClr val="989798"/>
                </a:solidFill>
                <a:latin typeface="PingFang SC Regular"/>
                <a:ea typeface="PingFang SC Regular"/>
                <a:cs typeface="PingFang SC Regular"/>
                <a:sym typeface="PingFang SC Regular"/>
              </a:defRPr>
            </a:pPr>
            <a:r>
              <a:t>国际书号：9787302426820</a:t>
            </a:r>
          </a:p>
        </p:txBody>
      </p:sp>
      <p:sp>
        <p:nvSpPr>
          <p:cNvPr id="1042" name="3.IT项目管理（第八版）…"/>
          <p:cNvSpPr txBox="1"/>
          <p:nvPr/>
        </p:nvSpPr>
        <p:spPr>
          <a:xfrm>
            <a:off x="3884358" y="4422618"/>
            <a:ext cx="4325494"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latin typeface="PingFang SC Regular"/>
                <a:ea typeface="PingFang SC Regular"/>
                <a:cs typeface="PingFang SC Regular"/>
                <a:sym typeface="PingFang SC Regular"/>
              </a:defRPr>
            </a:pPr>
            <a:r>
              <a:t>3.IT项目管理（第八版）</a:t>
            </a:r>
          </a:p>
          <a:p>
            <a:pPr algn="l">
              <a:defRPr sz="2000">
                <a:solidFill>
                  <a:srgbClr val="989798"/>
                </a:solidFill>
                <a:latin typeface="PingFang SC Regular"/>
                <a:ea typeface="PingFang SC Regular"/>
                <a:cs typeface="PingFang SC Regular"/>
                <a:sym typeface="PingFang SC Regular"/>
              </a:defRPr>
            </a:pPr>
            <a:r>
              <a:t>出版社：机械工业出版社</a:t>
            </a:r>
          </a:p>
          <a:p>
            <a:pPr algn="l">
              <a:defRPr sz="2000">
                <a:solidFill>
                  <a:srgbClr val="989798"/>
                </a:solidFill>
                <a:latin typeface="PingFang SC Regular"/>
                <a:ea typeface="PingFang SC Regular"/>
                <a:cs typeface="PingFang SC Regular"/>
                <a:sym typeface="PingFang SC Regular"/>
              </a:defRPr>
            </a:pPr>
            <a:r>
              <a:t>作者：Kathy Schwalbe;</a:t>
            </a:r>
          </a:p>
          <a:p>
            <a:pPr algn="l">
              <a:defRPr sz="2000">
                <a:solidFill>
                  <a:srgbClr val="989798"/>
                </a:solidFill>
                <a:latin typeface="PingFang SC Regular"/>
                <a:ea typeface="PingFang SC Regular"/>
                <a:cs typeface="PingFang SC Regular"/>
                <a:sym typeface="PingFang SC Regular"/>
              </a:defRPr>
            </a:pPr>
            <a:r>
              <a:t>国际书号：9787111582335</a:t>
            </a:r>
          </a:p>
        </p:txBody>
      </p:sp>
      <p:sp>
        <p:nvSpPr>
          <p:cNvPr id="1043" name="4.PRD2018-G12所有受控文档"/>
          <p:cNvSpPr txBox="1"/>
          <p:nvPr/>
        </p:nvSpPr>
        <p:spPr>
          <a:xfrm>
            <a:off x="3884358" y="6310114"/>
            <a:ext cx="523608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4.PRD2018-G12所有受控文档</a:t>
            </a:r>
          </a:p>
        </p:txBody>
      </p:sp>
      <p:sp>
        <p:nvSpPr>
          <p:cNvPr id="1044" name="5.PRD2018-G12访谈记录"/>
          <p:cNvSpPr txBox="1"/>
          <p:nvPr/>
        </p:nvSpPr>
        <p:spPr>
          <a:xfrm>
            <a:off x="3884358" y="7130810"/>
            <a:ext cx="447408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5.PRD2018-G12访谈记录</a:t>
            </a:r>
          </a:p>
        </p:txBody>
      </p:sp>
      <p:sp>
        <p:nvSpPr>
          <p:cNvPr id="1045" name="6.PRD2018-G12内部评审记录"/>
          <p:cNvSpPr txBox="1"/>
          <p:nvPr/>
        </p:nvSpPr>
        <p:spPr>
          <a:xfrm>
            <a:off x="3884358" y="7951506"/>
            <a:ext cx="523608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Regular"/>
                <a:ea typeface="PingFang SC Regular"/>
                <a:cs typeface="PingFang SC Regular"/>
                <a:sym typeface="PingFang SC Regular"/>
              </a:defRPr>
            </a:lvl1pPr>
          </a:lstStyle>
          <a:p>
            <a:pPr/>
            <a:r>
              <a:t>6.PRD2018-G12内部评审记录</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 谢谢大家！"/>
          <p:cNvSpPr txBox="1"/>
          <p:nvPr/>
        </p:nvSpPr>
        <p:spPr>
          <a:xfrm>
            <a:off x="1619504" y="3759200"/>
            <a:ext cx="976579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atin typeface="PingFang SC Semibold"/>
                <a:ea typeface="PingFang SC Semibold"/>
                <a:cs typeface="PingFang SC Semibold"/>
                <a:sym typeface="PingFang SC Semibold"/>
              </a:defRPr>
            </a:lvl1pPr>
          </a:lstStyle>
          <a:p>
            <a:pPr/>
            <a:r>
              <a:t>🙏🏼 谢谢大家！</a:t>
            </a:r>
          </a:p>
        </p:txBody>
      </p:sp>
      <p:grpSp>
        <p:nvGrpSpPr>
          <p:cNvPr id="1130" name="成组"/>
          <p:cNvGrpSpPr/>
          <p:nvPr/>
        </p:nvGrpSpPr>
        <p:grpSpPr>
          <a:xfrm>
            <a:off x="-2589787" y="-16085564"/>
            <a:ext cx="18184374" cy="26027721"/>
            <a:chOff x="0" y="0"/>
            <a:chExt cx="18184372" cy="26027720"/>
          </a:xfrm>
        </p:grpSpPr>
        <p:grpSp>
          <p:nvGrpSpPr>
            <p:cNvPr id="1088" name="成组"/>
            <p:cNvGrpSpPr/>
            <p:nvPr/>
          </p:nvGrpSpPr>
          <p:grpSpPr>
            <a:xfrm>
              <a:off x="0" y="12832305"/>
              <a:ext cx="18057373" cy="13195416"/>
              <a:chOff x="0" y="0"/>
              <a:chExt cx="18057372" cy="13195415"/>
            </a:xfrm>
          </p:grpSpPr>
          <p:grpSp>
            <p:nvGrpSpPr>
              <p:cNvPr id="1057" name="成组"/>
              <p:cNvGrpSpPr/>
              <p:nvPr/>
            </p:nvGrpSpPr>
            <p:grpSpPr>
              <a:xfrm>
                <a:off x="0" y="0"/>
                <a:ext cx="9328533" cy="6838237"/>
                <a:chOff x="0" y="0"/>
                <a:chExt cx="9328532" cy="6838236"/>
              </a:xfrm>
            </p:grpSpPr>
            <p:pic>
              <p:nvPicPr>
                <p:cNvPr id="1048"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049"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050"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051"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052"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053"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054"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055"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056"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067" name="成组"/>
              <p:cNvGrpSpPr/>
              <p:nvPr/>
            </p:nvGrpSpPr>
            <p:grpSpPr>
              <a:xfrm>
                <a:off x="8728840" y="0"/>
                <a:ext cx="9328533" cy="6838237"/>
                <a:chOff x="0" y="0"/>
                <a:chExt cx="9328532" cy="6838236"/>
              </a:xfrm>
            </p:grpSpPr>
            <p:pic>
              <p:nvPicPr>
                <p:cNvPr id="1058"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059"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060"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061"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062"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063"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064"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065"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066"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077" name="成组"/>
              <p:cNvGrpSpPr/>
              <p:nvPr/>
            </p:nvGrpSpPr>
            <p:grpSpPr>
              <a:xfrm>
                <a:off x="0" y="6357178"/>
                <a:ext cx="9328533" cy="6838237"/>
                <a:chOff x="0" y="0"/>
                <a:chExt cx="9328532" cy="6838236"/>
              </a:xfrm>
            </p:grpSpPr>
            <p:pic>
              <p:nvPicPr>
                <p:cNvPr id="1068"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069"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070"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071"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072"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073"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074"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075"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076"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087" name="成组"/>
              <p:cNvGrpSpPr/>
              <p:nvPr/>
            </p:nvGrpSpPr>
            <p:grpSpPr>
              <a:xfrm>
                <a:off x="8728840" y="6357178"/>
                <a:ext cx="9328533" cy="6838237"/>
                <a:chOff x="0" y="0"/>
                <a:chExt cx="9328532" cy="6838236"/>
              </a:xfrm>
            </p:grpSpPr>
            <p:pic>
              <p:nvPicPr>
                <p:cNvPr id="1078"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079"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080"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081"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082"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083"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084"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085"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086"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grpSp>
          <p:nvGrpSpPr>
            <p:cNvPr id="1129" name="成组"/>
            <p:cNvGrpSpPr/>
            <p:nvPr/>
          </p:nvGrpSpPr>
          <p:grpSpPr>
            <a:xfrm>
              <a:off x="127000" y="-1"/>
              <a:ext cx="18057373" cy="13195417"/>
              <a:chOff x="0" y="0"/>
              <a:chExt cx="18057372" cy="13195415"/>
            </a:xfrm>
          </p:grpSpPr>
          <p:grpSp>
            <p:nvGrpSpPr>
              <p:cNvPr id="1098" name="成组"/>
              <p:cNvGrpSpPr/>
              <p:nvPr/>
            </p:nvGrpSpPr>
            <p:grpSpPr>
              <a:xfrm>
                <a:off x="0" y="0"/>
                <a:ext cx="9328533" cy="6838237"/>
                <a:chOff x="0" y="0"/>
                <a:chExt cx="9328532" cy="6838236"/>
              </a:xfrm>
            </p:grpSpPr>
            <p:pic>
              <p:nvPicPr>
                <p:cNvPr id="1089"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090"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091"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092"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093"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094"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095"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096"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097"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108" name="成组"/>
              <p:cNvGrpSpPr/>
              <p:nvPr/>
            </p:nvGrpSpPr>
            <p:grpSpPr>
              <a:xfrm>
                <a:off x="8728840" y="0"/>
                <a:ext cx="9328533" cy="6838237"/>
                <a:chOff x="0" y="0"/>
                <a:chExt cx="9328532" cy="6838236"/>
              </a:xfrm>
            </p:grpSpPr>
            <p:pic>
              <p:nvPicPr>
                <p:cNvPr id="1099"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100"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101"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102"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103"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104"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105"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106"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107"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118" name="成组"/>
              <p:cNvGrpSpPr/>
              <p:nvPr/>
            </p:nvGrpSpPr>
            <p:grpSpPr>
              <a:xfrm>
                <a:off x="0" y="6357178"/>
                <a:ext cx="9328533" cy="6838237"/>
                <a:chOff x="0" y="0"/>
                <a:chExt cx="9328532" cy="6838236"/>
              </a:xfrm>
            </p:grpSpPr>
            <p:pic>
              <p:nvPicPr>
                <p:cNvPr id="1109"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110"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111"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112"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113"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114"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115"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116"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117"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128" name="成组"/>
              <p:cNvGrpSpPr/>
              <p:nvPr/>
            </p:nvGrpSpPr>
            <p:grpSpPr>
              <a:xfrm>
                <a:off x="8728840" y="6357178"/>
                <a:ext cx="9328533" cy="6838237"/>
                <a:chOff x="0" y="0"/>
                <a:chExt cx="9328532" cy="6838236"/>
              </a:xfrm>
            </p:grpSpPr>
            <p:pic>
              <p:nvPicPr>
                <p:cNvPr id="1119"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120"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121"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122"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123"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124"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125"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126"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127"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grpSp>
      <p:grpSp>
        <p:nvGrpSpPr>
          <p:cNvPr id="1213" name="成组"/>
          <p:cNvGrpSpPr/>
          <p:nvPr/>
        </p:nvGrpSpPr>
        <p:grpSpPr>
          <a:xfrm>
            <a:off x="-2589787" y="-12310586"/>
            <a:ext cx="18184374" cy="26027723"/>
            <a:chOff x="0" y="0"/>
            <a:chExt cx="18184372" cy="26027721"/>
          </a:xfrm>
        </p:grpSpPr>
        <p:grpSp>
          <p:nvGrpSpPr>
            <p:cNvPr id="1171" name="成组"/>
            <p:cNvGrpSpPr/>
            <p:nvPr/>
          </p:nvGrpSpPr>
          <p:grpSpPr>
            <a:xfrm>
              <a:off x="0" y="12832306"/>
              <a:ext cx="18057373" cy="13195417"/>
              <a:chOff x="0" y="0"/>
              <a:chExt cx="18057372" cy="13195415"/>
            </a:xfrm>
          </p:grpSpPr>
          <p:grpSp>
            <p:nvGrpSpPr>
              <p:cNvPr id="1140" name="成组"/>
              <p:cNvGrpSpPr/>
              <p:nvPr/>
            </p:nvGrpSpPr>
            <p:grpSpPr>
              <a:xfrm>
                <a:off x="0" y="0"/>
                <a:ext cx="9328533" cy="6838238"/>
                <a:chOff x="0" y="0"/>
                <a:chExt cx="9328532" cy="6838237"/>
              </a:xfrm>
            </p:grpSpPr>
            <p:pic>
              <p:nvPicPr>
                <p:cNvPr id="1131" name="Confetti_03_Transparent.png" descr="Confetti_03_Transparent.png"/>
                <p:cNvPicPr>
                  <a:picLocks noChangeAspect="1"/>
                </p:cNvPicPr>
                <p:nvPr/>
              </p:nvPicPr>
              <p:blipFill>
                <a:blip r:embed="rId2">
                  <a:extLst/>
                </a:blip>
                <a:stretch>
                  <a:fillRect/>
                </a:stretch>
              </p:blipFill>
              <p:spPr>
                <a:xfrm>
                  <a:off x="0" y="0"/>
                  <a:ext cx="3326360" cy="2352260"/>
                </a:xfrm>
                <a:prstGeom prst="rect">
                  <a:avLst/>
                </a:prstGeom>
                <a:ln w="12700" cap="flat">
                  <a:noFill/>
                  <a:miter lim="400000"/>
                </a:ln>
                <a:effectLst/>
              </p:spPr>
            </p:pic>
            <p:pic>
              <p:nvPicPr>
                <p:cNvPr id="1132"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133"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134" name="Confetti_03_Transparent.png" descr="Confetti_03_Transparent.png"/>
                <p:cNvPicPr>
                  <a:picLocks noChangeAspect="1"/>
                </p:cNvPicPr>
                <p:nvPr/>
              </p:nvPicPr>
              <p:blipFill>
                <a:blip r:embed="rId2">
                  <a:extLst/>
                </a:blip>
                <a:stretch>
                  <a:fillRect/>
                </a:stretch>
              </p:blipFill>
              <p:spPr>
                <a:xfrm>
                  <a:off x="6002172" y="0"/>
                  <a:ext cx="3326361" cy="2352260"/>
                </a:xfrm>
                <a:prstGeom prst="rect">
                  <a:avLst/>
                </a:prstGeom>
                <a:ln w="12700" cap="flat">
                  <a:noFill/>
                  <a:miter lim="400000"/>
                </a:ln>
                <a:effectLst/>
              </p:spPr>
            </p:pic>
            <p:pic>
              <p:nvPicPr>
                <p:cNvPr id="1135"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136"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137" name="Confetti_03_Transparent.png" descr="Confetti_03_Transparent.png"/>
                <p:cNvPicPr>
                  <a:picLocks noChangeAspect="1"/>
                </p:cNvPicPr>
                <p:nvPr/>
              </p:nvPicPr>
              <p:blipFill>
                <a:blip r:embed="rId2">
                  <a:extLst/>
                </a:blip>
                <a:stretch>
                  <a:fillRect/>
                </a:stretch>
              </p:blipFill>
              <p:spPr>
                <a:xfrm>
                  <a:off x="3132431" y="4485978"/>
                  <a:ext cx="3326360" cy="2352260"/>
                </a:xfrm>
                <a:prstGeom prst="rect">
                  <a:avLst/>
                </a:prstGeom>
                <a:ln w="12700" cap="flat">
                  <a:noFill/>
                  <a:miter lim="400000"/>
                </a:ln>
                <a:effectLst/>
              </p:spPr>
            </p:pic>
            <p:pic>
              <p:nvPicPr>
                <p:cNvPr id="1138" name="Confetti_03_Transparent.png" descr="Confetti_03_Transparent.png"/>
                <p:cNvPicPr>
                  <a:picLocks noChangeAspect="1"/>
                </p:cNvPicPr>
                <p:nvPr/>
              </p:nvPicPr>
              <p:blipFill>
                <a:blip r:embed="rId2">
                  <a:extLst/>
                </a:blip>
                <a:stretch>
                  <a:fillRect/>
                </a:stretch>
              </p:blipFill>
              <p:spPr>
                <a:xfrm>
                  <a:off x="126860" y="4485978"/>
                  <a:ext cx="3326361" cy="2352260"/>
                </a:xfrm>
                <a:prstGeom prst="rect">
                  <a:avLst/>
                </a:prstGeom>
                <a:ln w="12700" cap="flat">
                  <a:noFill/>
                  <a:miter lim="400000"/>
                </a:ln>
                <a:effectLst/>
              </p:spPr>
            </p:pic>
            <p:pic>
              <p:nvPicPr>
                <p:cNvPr id="1139" name="Confetti_03_Transparent.png" descr="Confetti_03_Transparent.png"/>
                <p:cNvPicPr>
                  <a:picLocks noChangeAspect="1"/>
                </p:cNvPicPr>
                <p:nvPr/>
              </p:nvPicPr>
              <p:blipFill>
                <a:blip r:embed="rId2">
                  <a:extLst/>
                </a:blip>
                <a:stretch>
                  <a:fillRect/>
                </a:stretch>
              </p:blipFill>
              <p:spPr>
                <a:xfrm>
                  <a:off x="6002172" y="4485978"/>
                  <a:ext cx="3326361" cy="2352260"/>
                </a:xfrm>
                <a:prstGeom prst="rect">
                  <a:avLst/>
                </a:prstGeom>
                <a:ln w="12700" cap="flat">
                  <a:noFill/>
                  <a:miter lim="400000"/>
                </a:ln>
                <a:effectLst/>
              </p:spPr>
            </p:pic>
          </p:grpSp>
          <p:grpSp>
            <p:nvGrpSpPr>
              <p:cNvPr id="1150" name="成组"/>
              <p:cNvGrpSpPr/>
              <p:nvPr/>
            </p:nvGrpSpPr>
            <p:grpSpPr>
              <a:xfrm>
                <a:off x="8728840" y="0"/>
                <a:ext cx="9328533" cy="6838238"/>
                <a:chOff x="0" y="0"/>
                <a:chExt cx="9328532" cy="6838237"/>
              </a:xfrm>
            </p:grpSpPr>
            <p:pic>
              <p:nvPicPr>
                <p:cNvPr id="1141" name="Confetti_03_Transparent.png" descr="Confetti_03_Transparent.png"/>
                <p:cNvPicPr>
                  <a:picLocks noChangeAspect="1"/>
                </p:cNvPicPr>
                <p:nvPr/>
              </p:nvPicPr>
              <p:blipFill>
                <a:blip r:embed="rId2">
                  <a:extLst/>
                </a:blip>
                <a:stretch>
                  <a:fillRect/>
                </a:stretch>
              </p:blipFill>
              <p:spPr>
                <a:xfrm>
                  <a:off x="0" y="0"/>
                  <a:ext cx="3326360" cy="2352260"/>
                </a:xfrm>
                <a:prstGeom prst="rect">
                  <a:avLst/>
                </a:prstGeom>
                <a:ln w="12700" cap="flat">
                  <a:noFill/>
                  <a:miter lim="400000"/>
                </a:ln>
                <a:effectLst/>
              </p:spPr>
            </p:pic>
            <p:pic>
              <p:nvPicPr>
                <p:cNvPr id="1142"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143"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144" name="Confetti_03_Transparent.png" descr="Confetti_03_Transparent.png"/>
                <p:cNvPicPr>
                  <a:picLocks noChangeAspect="1"/>
                </p:cNvPicPr>
                <p:nvPr/>
              </p:nvPicPr>
              <p:blipFill>
                <a:blip r:embed="rId2">
                  <a:extLst/>
                </a:blip>
                <a:stretch>
                  <a:fillRect/>
                </a:stretch>
              </p:blipFill>
              <p:spPr>
                <a:xfrm>
                  <a:off x="6002172" y="0"/>
                  <a:ext cx="3326361" cy="2352260"/>
                </a:xfrm>
                <a:prstGeom prst="rect">
                  <a:avLst/>
                </a:prstGeom>
                <a:ln w="12700" cap="flat">
                  <a:noFill/>
                  <a:miter lim="400000"/>
                </a:ln>
                <a:effectLst/>
              </p:spPr>
            </p:pic>
            <p:pic>
              <p:nvPicPr>
                <p:cNvPr id="1145"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146"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147" name="Confetti_03_Transparent.png" descr="Confetti_03_Transparent.png"/>
                <p:cNvPicPr>
                  <a:picLocks noChangeAspect="1"/>
                </p:cNvPicPr>
                <p:nvPr/>
              </p:nvPicPr>
              <p:blipFill>
                <a:blip r:embed="rId2">
                  <a:extLst/>
                </a:blip>
                <a:stretch>
                  <a:fillRect/>
                </a:stretch>
              </p:blipFill>
              <p:spPr>
                <a:xfrm>
                  <a:off x="3132431" y="4485978"/>
                  <a:ext cx="3326360" cy="2352260"/>
                </a:xfrm>
                <a:prstGeom prst="rect">
                  <a:avLst/>
                </a:prstGeom>
                <a:ln w="12700" cap="flat">
                  <a:noFill/>
                  <a:miter lim="400000"/>
                </a:ln>
                <a:effectLst/>
              </p:spPr>
            </p:pic>
            <p:pic>
              <p:nvPicPr>
                <p:cNvPr id="1148" name="Confetti_03_Transparent.png" descr="Confetti_03_Transparent.png"/>
                <p:cNvPicPr>
                  <a:picLocks noChangeAspect="1"/>
                </p:cNvPicPr>
                <p:nvPr/>
              </p:nvPicPr>
              <p:blipFill>
                <a:blip r:embed="rId2">
                  <a:extLst/>
                </a:blip>
                <a:stretch>
                  <a:fillRect/>
                </a:stretch>
              </p:blipFill>
              <p:spPr>
                <a:xfrm>
                  <a:off x="126860" y="4485978"/>
                  <a:ext cx="3326361" cy="2352260"/>
                </a:xfrm>
                <a:prstGeom prst="rect">
                  <a:avLst/>
                </a:prstGeom>
                <a:ln w="12700" cap="flat">
                  <a:noFill/>
                  <a:miter lim="400000"/>
                </a:ln>
                <a:effectLst/>
              </p:spPr>
            </p:pic>
            <p:pic>
              <p:nvPicPr>
                <p:cNvPr id="1149" name="Confetti_03_Transparent.png" descr="Confetti_03_Transparent.png"/>
                <p:cNvPicPr>
                  <a:picLocks noChangeAspect="1"/>
                </p:cNvPicPr>
                <p:nvPr/>
              </p:nvPicPr>
              <p:blipFill>
                <a:blip r:embed="rId2">
                  <a:extLst/>
                </a:blip>
                <a:stretch>
                  <a:fillRect/>
                </a:stretch>
              </p:blipFill>
              <p:spPr>
                <a:xfrm>
                  <a:off x="6002172" y="4485978"/>
                  <a:ext cx="3326361" cy="2352260"/>
                </a:xfrm>
                <a:prstGeom prst="rect">
                  <a:avLst/>
                </a:prstGeom>
                <a:ln w="12700" cap="flat">
                  <a:noFill/>
                  <a:miter lim="400000"/>
                </a:ln>
                <a:effectLst/>
              </p:spPr>
            </p:pic>
          </p:grpSp>
          <p:grpSp>
            <p:nvGrpSpPr>
              <p:cNvPr id="1160" name="成组"/>
              <p:cNvGrpSpPr/>
              <p:nvPr/>
            </p:nvGrpSpPr>
            <p:grpSpPr>
              <a:xfrm>
                <a:off x="0" y="6357178"/>
                <a:ext cx="9328533" cy="6838238"/>
                <a:chOff x="0" y="0"/>
                <a:chExt cx="9328532" cy="6838237"/>
              </a:xfrm>
            </p:grpSpPr>
            <p:pic>
              <p:nvPicPr>
                <p:cNvPr id="1151" name="Confetti_03_Transparent.png" descr="Confetti_03_Transparent.png"/>
                <p:cNvPicPr>
                  <a:picLocks noChangeAspect="1"/>
                </p:cNvPicPr>
                <p:nvPr/>
              </p:nvPicPr>
              <p:blipFill>
                <a:blip r:embed="rId2">
                  <a:extLst/>
                </a:blip>
                <a:stretch>
                  <a:fillRect/>
                </a:stretch>
              </p:blipFill>
              <p:spPr>
                <a:xfrm>
                  <a:off x="0" y="0"/>
                  <a:ext cx="3326360" cy="2352260"/>
                </a:xfrm>
                <a:prstGeom prst="rect">
                  <a:avLst/>
                </a:prstGeom>
                <a:ln w="12700" cap="flat">
                  <a:noFill/>
                  <a:miter lim="400000"/>
                </a:ln>
                <a:effectLst/>
              </p:spPr>
            </p:pic>
            <p:pic>
              <p:nvPicPr>
                <p:cNvPr id="1152"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153"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154" name="Confetti_03_Transparent.png" descr="Confetti_03_Transparent.png"/>
                <p:cNvPicPr>
                  <a:picLocks noChangeAspect="1"/>
                </p:cNvPicPr>
                <p:nvPr/>
              </p:nvPicPr>
              <p:blipFill>
                <a:blip r:embed="rId2">
                  <a:extLst/>
                </a:blip>
                <a:stretch>
                  <a:fillRect/>
                </a:stretch>
              </p:blipFill>
              <p:spPr>
                <a:xfrm>
                  <a:off x="6002172" y="0"/>
                  <a:ext cx="3326361" cy="2352260"/>
                </a:xfrm>
                <a:prstGeom prst="rect">
                  <a:avLst/>
                </a:prstGeom>
                <a:ln w="12700" cap="flat">
                  <a:noFill/>
                  <a:miter lim="400000"/>
                </a:ln>
                <a:effectLst/>
              </p:spPr>
            </p:pic>
            <p:pic>
              <p:nvPicPr>
                <p:cNvPr id="1155"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156"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157" name="Confetti_03_Transparent.png" descr="Confetti_03_Transparent.png"/>
                <p:cNvPicPr>
                  <a:picLocks noChangeAspect="1"/>
                </p:cNvPicPr>
                <p:nvPr/>
              </p:nvPicPr>
              <p:blipFill>
                <a:blip r:embed="rId2">
                  <a:extLst/>
                </a:blip>
                <a:stretch>
                  <a:fillRect/>
                </a:stretch>
              </p:blipFill>
              <p:spPr>
                <a:xfrm>
                  <a:off x="3132431" y="4485978"/>
                  <a:ext cx="3326360" cy="2352260"/>
                </a:xfrm>
                <a:prstGeom prst="rect">
                  <a:avLst/>
                </a:prstGeom>
                <a:ln w="12700" cap="flat">
                  <a:noFill/>
                  <a:miter lim="400000"/>
                </a:ln>
                <a:effectLst/>
              </p:spPr>
            </p:pic>
            <p:pic>
              <p:nvPicPr>
                <p:cNvPr id="1158" name="Confetti_03_Transparent.png" descr="Confetti_03_Transparent.png"/>
                <p:cNvPicPr>
                  <a:picLocks noChangeAspect="1"/>
                </p:cNvPicPr>
                <p:nvPr/>
              </p:nvPicPr>
              <p:blipFill>
                <a:blip r:embed="rId2">
                  <a:extLst/>
                </a:blip>
                <a:stretch>
                  <a:fillRect/>
                </a:stretch>
              </p:blipFill>
              <p:spPr>
                <a:xfrm>
                  <a:off x="126860" y="4485978"/>
                  <a:ext cx="3326361" cy="2352260"/>
                </a:xfrm>
                <a:prstGeom prst="rect">
                  <a:avLst/>
                </a:prstGeom>
                <a:ln w="12700" cap="flat">
                  <a:noFill/>
                  <a:miter lim="400000"/>
                </a:ln>
                <a:effectLst/>
              </p:spPr>
            </p:pic>
            <p:pic>
              <p:nvPicPr>
                <p:cNvPr id="1159" name="Confetti_03_Transparent.png" descr="Confetti_03_Transparent.png"/>
                <p:cNvPicPr>
                  <a:picLocks noChangeAspect="1"/>
                </p:cNvPicPr>
                <p:nvPr/>
              </p:nvPicPr>
              <p:blipFill>
                <a:blip r:embed="rId2">
                  <a:extLst/>
                </a:blip>
                <a:stretch>
                  <a:fillRect/>
                </a:stretch>
              </p:blipFill>
              <p:spPr>
                <a:xfrm>
                  <a:off x="6002172" y="4485978"/>
                  <a:ext cx="3326361" cy="2352260"/>
                </a:xfrm>
                <a:prstGeom prst="rect">
                  <a:avLst/>
                </a:prstGeom>
                <a:ln w="12700" cap="flat">
                  <a:noFill/>
                  <a:miter lim="400000"/>
                </a:ln>
                <a:effectLst/>
              </p:spPr>
            </p:pic>
          </p:grpSp>
          <p:grpSp>
            <p:nvGrpSpPr>
              <p:cNvPr id="1170" name="成组"/>
              <p:cNvGrpSpPr/>
              <p:nvPr/>
            </p:nvGrpSpPr>
            <p:grpSpPr>
              <a:xfrm>
                <a:off x="8728840" y="6357178"/>
                <a:ext cx="9328533" cy="6838238"/>
                <a:chOff x="0" y="0"/>
                <a:chExt cx="9328532" cy="6838237"/>
              </a:xfrm>
            </p:grpSpPr>
            <p:pic>
              <p:nvPicPr>
                <p:cNvPr id="1161" name="Confetti_03_Transparent.png" descr="Confetti_03_Transparent.png"/>
                <p:cNvPicPr>
                  <a:picLocks noChangeAspect="1"/>
                </p:cNvPicPr>
                <p:nvPr/>
              </p:nvPicPr>
              <p:blipFill>
                <a:blip r:embed="rId2">
                  <a:extLst/>
                </a:blip>
                <a:stretch>
                  <a:fillRect/>
                </a:stretch>
              </p:blipFill>
              <p:spPr>
                <a:xfrm>
                  <a:off x="0" y="0"/>
                  <a:ext cx="3326360" cy="2352260"/>
                </a:xfrm>
                <a:prstGeom prst="rect">
                  <a:avLst/>
                </a:prstGeom>
                <a:ln w="12700" cap="flat">
                  <a:noFill/>
                  <a:miter lim="400000"/>
                </a:ln>
                <a:effectLst/>
              </p:spPr>
            </p:pic>
            <p:pic>
              <p:nvPicPr>
                <p:cNvPr id="1162"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163"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164" name="Confetti_03_Transparent.png" descr="Confetti_03_Transparent.png"/>
                <p:cNvPicPr>
                  <a:picLocks noChangeAspect="1"/>
                </p:cNvPicPr>
                <p:nvPr/>
              </p:nvPicPr>
              <p:blipFill>
                <a:blip r:embed="rId2">
                  <a:extLst/>
                </a:blip>
                <a:stretch>
                  <a:fillRect/>
                </a:stretch>
              </p:blipFill>
              <p:spPr>
                <a:xfrm>
                  <a:off x="6002172" y="0"/>
                  <a:ext cx="3326361" cy="2352260"/>
                </a:xfrm>
                <a:prstGeom prst="rect">
                  <a:avLst/>
                </a:prstGeom>
                <a:ln w="12700" cap="flat">
                  <a:noFill/>
                  <a:miter lim="400000"/>
                </a:ln>
                <a:effectLst/>
              </p:spPr>
            </p:pic>
            <p:pic>
              <p:nvPicPr>
                <p:cNvPr id="1165"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166"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167" name="Confetti_03_Transparent.png" descr="Confetti_03_Transparent.png"/>
                <p:cNvPicPr>
                  <a:picLocks noChangeAspect="1"/>
                </p:cNvPicPr>
                <p:nvPr/>
              </p:nvPicPr>
              <p:blipFill>
                <a:blip r:embed="rId2">
                  <a:extLst/>
                </a:blip>
                <a:stretch>
                  <a:fillRect/>
                </a:stretch>
              </p:blipFill>
              <p:spPr>
                <a:xfrm>
                  <a:off x="3132431" y="4485978"/>
                  <a:ext cx="3326360" cy="2352260"/>
                </a:xfrm>
                <a:prstGeom prst="rect">
                  <a:avLst/>
                </a:prstGeom>
                <a:ln w="12700" cap="flat">
                  <a:noFill/>
                  <a:miter lim="400000"/>
                </a:ln>
                <a:effectLst/>
              </p:spPr>
            </p:pic>
            <p:pic>
              <p:nvPicPr>
                <p:cNvPr id="1168" name="Confetti_03_Transparent.png" descr="Confetti_03_Transparent.png"/>
                <p:cNvPicPr>
                  <a:picLocks noChangeAspect="1"/>
                </p:cNvPicPr>
                <p:nvPr/>
              </p:nvPicPr>
              <p:blipFill>
                <a:blip r:embed="rId2">
                  <a:extLst/>
                </a:blip>
                <a:stretch>
                  <a:fillRect/>
                </a:stretch>
              </p:blipFill>
              <p:spPr>
                <a:xfrm>
                  <a:off x="126860" y="4485978"/>
                  <a:ext cx="3326361" cy="2352260"/>
                </a:xfrm>
                <a:prstGeom prst="rect">
                  <a:avLst/>
                </a:prstGeom>
                <a:ln w="12700" cap="flat">
                  <a:noFill/>
                  <a:miter lim="400000"/>
                </a:ln>
                <a:effectLst/>
              </p:spPr>
            </p:pic>
            <p:pic>
              <p:nvPicPr>
                <p:cNvPr id="1169" name="Confetti_03_Transparent.png" descr="Confetti_03_Transparent.png"/>
                <p:cNvPicPr>
                  <a:picLocks noChangeAspect="1"/>
                </p:cNvPicPr>
                <p:nvPr/>
              </p:nvPicPr>
              <p:blipFill>
                <a:blip r:embed="rId2">
                  <a:extLst/>
                </a:blip>
                <a:stretch>
                  <a:fillRect/>
                </a:stretch>
              </p:blipFill>
              <p:spPr>
                <a:xfrm>
                  <a:off x="6002172" y="4485978"/>
                  <a:ext cx="3326361" cy="2352260"/>
                </a:xfrm>
                <a:prstGeom prst="rect">
                  <a:avLst/>
                </a:prstGeom>
                <a:ln w="12700" cap="flat">
                  <a:noFill/>
                  <a:miter lim="400000"/>
                </a:ln>
                <a:effectLst/>
              </p:spPr>
            </p:pic>
          </p:grpSp>
        </p:grpSp>
        <p:grpSp>
          <p:nvGrpSpPr>
            <p:cNvPr id="1212" name="成组"/>
            <p:cNvGrpSpPr/>
            <p:nvPr/>
          </p:nvGrpSpPr>
          <p:grpSpPr>
            <a:xfrm>
              <a:off x="127000" y="0"/>
              <a:ext cx="18057373" cy="13195416"/>
              <a:chOff x="0" y="0"/>
              <a:chExt cx="18057372" cy="13195415"/>
            </a:xfrm>
          </p:grpSpPr>
          <p:grpSp>
            <p:nvGrpSpPr>
              <p:cNvPr id="1181" name="成组"/>
              <p:cNvGrpSpPr/>
              <p:nvPr/>
            </p:nvGrpSpPr>
            <p:grpSpPr>
              <a:xfrm>
                <a:off x="0" y="0"/>
                <a:ext cx="9328533" cy="6838238"/>
                <a:chOff x="0" y="0"/>
                <a:chExt cx="9328532" cy="6838237"/>
              </a:xfrm>
            </p:grpSpPr>
            <p:pic>
              <p:nvPicPr>
                <p:cNvPr id="1172" name="Confetti_03_Transparent.png" descr="Confetti_03_Transparent.png"/>
                <p:cNvPicPr>
                  <a:picLocks noChangeAspect="1"/>
                </p:cNvPicPr>
                <p:nvPr/>
              </p:nvPicPr>
              <p:blipFill>
                <a:blip r:embed="rId2">
                  <a:extLst/>
                </a:blip>
                <a:stretch>
                  <a:fillRect/>
                </a:stretch>
              </p:blipFill>
              <p:spPr>
                <a:xfrm>
                  <a:off x="0" y="0"/>
                  <a:ext cx="3326360" cy="2352260"/>
                </a:xfrm>
                <a:prstGeom prst="rect">
                  <a:avLst/>
                </a:prstGeom>
                <a:ln w="12700" cap="flat">
                  <a:noFill/>
                  <a:miter lim="400000"/>
                </a:ln>
                <a:effectLst/>
              </p:spPr>
            </p:pic>
            <p:pic>
              <p:nvPicPr>
                <p:cNvPr id="1173"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174"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175" name="Confetti_03_Transparent.png" descr="Confetti_03_Transparent.png"/>
                <p:cNvPicPr>
                  <a:picLocks noChangeAspect="1"/>
                </p:cNvPicPr>
                <p:nvPr/>
              </p:nvPicPr>
              <p:blipFill>
                <a:blip r:embed="rId2">
                  <a:extLst/>
                </a:blip>
                <a:stretch>
                  <a:fillRect/>
                </a:stretch>
              </p:blipFill>
              <p:spPr>
                <a:xfrm>
                  <a:off x="6002172" y="0"/>
                  <a:ext cx="3326361" cy="2352260"/>
                </a:xfrm>
                <a:prstGeom prst="rect">
                  <a:avLst/>
                </a:prstGeom>
                <a:ln w="12700" cap="flat">
                  <a:noFill/>
                  <a:miter lim="400000"/>
                </a:ln>
                <a:effectLst/>
              </p:spPr>
            </p:pic>
            <p:pic>
              <p:nvPicPr>
                <p:cNvPr id="1176"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177"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178" name="Confetti_03_Transparent.png" descr="Confetti_03_Transparent.png"/>
                <p:cNvPicPr>
                  <a:picLocks noChangeAspect="1"/>
                </p:cNvPicPr>
                <p:nvPr/>
              </p:nvPicPr>
              <p:blipFill>
                <a:blip r:embed="rId2">
                  <a:extLst/>
                </a:blip>
                <a:stretch>
                  <a:fillRect/>
                </a:stretch>
              </p:blipFill>
              <p:spPr>
                <a:xfrm>
                  <a:off x="3132431" y="4485978"/>
                  <a:ext cx="3326360" cy="2352260"/>
                </a:xfrm>
                <a:prstGeom prst="rect">
                  <a:avLst/>
                </a:prstGeom>
                <a:ln w="12700" cap="flat">
                  <a:noFill/>
                  <a:miter lim="400000"/>
                </a:ln>
                <a:effectLst/>
              </p:spPr>
            </p:pic>
            <p:pic>
              <p:nvPicPr>
                <p:cNvPr id="1179" name="Confetti_03_Transparent.png" descr="Confetti_03_Transparent.png"/>
                <p:cNvPicPr>
                  <a:picLocks noChangeAspect="1"/>
                </p:cNvPicPr>
                <p:nvPr/>
              </p:nvPicPr>
              <p:blipFill>
                <a:blip r:embed="rId2">
                  <a:extLst/>
                </a:blip>
                <a:stretch>
                  <a:fillRect/>
                </a:stretch>
              </p:blipFill>
              <p:spPr>
                <a:xfrm>
                  <a:off x="126860" y="4485978"/>
                  <a:ext cx="3326361" cy="2352260"/>
                </a:xfrm>
                <a:prstGeom prst="rect">
                  <a:avLst/>
                </a:prstGeom>
                <a:ln w="12700" cap="flat">
                  <a:noFill/>
                  <a:miter lim="400000"/>
                </a:ln>
                <a:effectLst/>
              </p:spPr>
            </p:pic>
            <p:pic>
              <p:nvPicPr>
                <p:cNvPr id="1180" name="Confetti_03_Transparent.png" descr="Confetti_03_Transparent.png"/>
                <p:cNvPicPr>
                  <a:picLocks noChangeAspect="1"/>
                </p:cNvPicPr>
                <p:nvPr/>
              </p:nvPicPr>
              <p:blipFill>
                <a:blip r:embed="rId2">
                  <a:extLst/>
                </a:blip>
                <a:stretch>
                  <a:fillRect/>
                </a:stretch>
              </p:blipFill>
              <p:spPr>
                <a:xfrm>
                  <a:off x="6002172" y="4485978"/>
                  <a:ext cx="3326361" cy="2352260"/>
                </a:xfrm>
                <a:prstGeom prst="rect">
                  <a:avLst/>
                </a:prstGeom>
                <a:ln w="12700" cap="flat">
                  <a:noFill/>
                  <a:miter lim="400000"/>
                </a:ln>
                <a:effectLst/>
              </p:spPr>
            </p:pic>
          </p:grpSp>
          <p:grpSp>
            <p:nvGrpSpPr>
              <p:cNvPr id="1191" name="成组"/>
              <p:cNvGrpSpPr/>
              <p:nvPr/>
            </p:nvGrpSpPr>
            <p:grpSpPr>
              <a:xfrm>
                <a:off x="8728840" y="0"/>
                <a:ext cx="9328533" cy="6838238"/>
                <a:chOff x="0" y="0"/>
                <a:chExt cx="9328532" cy="6838237"/>
              </a:xfrm>
            </p:grpSpPr>
            <p:pic>
              <p:nvPicPr>
                <p:cNvPr id="1182" name="Confetti_03_Transparent.png" descr="Confetti_03_Transparent.png"/>
                <p:cNvPicPr>
                  <a:picLocks noChangeAspect="1"/>
                </p:cNvPicPr>
                <p:nvPr/>
              </p:nvPicPr>
              <p:blipFill>
                <a:blip r:embed="rId2">
                  <a:extLst/>
                </a:blip>
                <a:stretch>
                  <a:fillRect/>
                </a:stretch>
              </p:blipFill>
              <p:spPr>
                <a:xfrm>
                  <a:off x="0" y="0"/>
                  <a:ext cx="3326360" cy="2352260"/>
                </a:xfrm>
                <a:prstGeom prst="rect">
                  <a:avLst/>
                </a:prstGeom>
                <a:ln w="12700" cap="flat">
                  <a:noFill/>
                  <a:miter lim="400000"/>
                </a:ln>
                <a:effectLst/>
              </p:spPr>
            </p:pic>
            <p:pic>
              <p:nvPicPr>
                <p:cNvPr id="1183"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184"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185" name="Confetti_03_Transparent.png" descr="Confetti_03_Transparent.png"/>
                <p:cNvPicPr>
                  <a:picLocks noChangeAspect="1"/>
                </p:cNvPicPr>
                <p:nvPr/>
              </p:nvPicPr>
              <p:blipFill>
                <a:blip r:embed="rId2">
                  <a:extLst/>
                </a:blip>
                <a:stretch>
                  <a:fillRect/>
                </a:stretch>
              </p:blipFill>
              <p:spPr>
                <a:xfrm>
                  <a:off x="6002172" y="0"/>
                  <a:ext cx="3326361" cy="2352260"/>
                </a:xfrm>
                <a:prstGeom prst="rect">
                  <a:avLst/>
                </a:prstGeom>
                <a:ln w="12700" cap="flat">
                  <a:noFill/>
                  <a:miter lim="400000"/>
                </a:ln>
                <a:effectLst/>
              </p:spPr>
            </p:pic>
            <p:pic>
              <p:nvPicPr>
                <p:cNvPr id="1186"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187"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188" name="Confetti_03_Transparent.png" descr="Confetti_03_Transparent.png"/>
                <p:cNvPicPr>
                  <a:picLocks noChangeAspect="1"/>
                </p:cNvPicPr>
                <p:nvPr/>
              </p:nvPicPr>
              <p:blipFill>
                <a:blip r:embed="rId2">
                  <a:extLst/>
                </a:blip>
                <a:stretch>
                  <a:fillRect/>
                </a:stretch>
              </p:blipFill>
              <p:spPr>
                <a:xfrm>
                  <a:off x="3132431" y="4485978"/>
                  <a:ext cx="3326360" cy="2352260"/>
                </a:xfrm>
                <a:prstGeom prst="rect">
                  <a:avLst/>
                </a:prstGeom>
                <a:ln w="12700" cap="flat">
                  <a:noFill/>
                  <a:miter lim="400000"/>
                </a:ln>
                <a:effectLst/>
              </p:spPr>
            </p:pic>
            <p:pic>
              <p:nvPicPr>
                <p:cNvPr id="1189" name="Confetti_03_Transparent.png" descr="Confetti_03_Transparent.png"/>
                <p:cNvPicPr>
                  <a:picLocks noChangeAspect="1"/>
                </p:cNvPicPr>
                <p:nvPr/>
              </p:nvPicPr>
              <p:blipFill>
                <a:blip r:embed="rId2">
                  <a:extLst/>
                </a:blip>
                <a:stretch>
                  <a:fillRect/>
                </a:stretch>
              </p:blipFill>
              <p:spPr>
                <a:xfrm>
                  <a:off x="126860" y="4485978"/>
                  <a:ext cx="3326361" cy="2352260"/>
                </a:xfrm>
                <a:prstGeom prst="rect">
                  <a:avLst/>
                </a:prstGeom>
                <a:ln w="12700" cap="flat">
                  <a:noFill/>
                  <a:miter lim="400000"/>
                </a:ln>
                <a:effectLst/>
              </p:spPr>
            </p:pic>
            <p:pic>
              <p:nvPicPr>
                <p:cNvPr id="1190" name="Confetti_03_Transparent.png" descr="Confetti_03_Transparent.png"/>
                <p:cNvPicPr>
                  <a:picLocks noChangeAspect="1"/>
                </p:cNvPicPr>
                <p:nvPr/>
              </p:nvPicPr>
              <p:blipFill>
                <a:blip r:embed="rId2">
                  <a:extLst/>
                </a:blip>
                <a:stretch>
                  <a:fillRect/>
                </a:stretch>
              </p:blipFill>
              <p:spPr>
                <a:xfrm>
                  <a:off x="6002172" y="4485978"/>
                  <a:ext cx="3326361" cy="2352260"/>
                </a:xfrm>
                <a:prstGeom prst="rect">
                  <a:avLst/>
                </a:prstGeom>
                <a:ln w="12700" cap="flat">
                  <a:noFill/>
                  <a:miter lim="400000"/>
                </a:ln>
                <a:effectLst/>
              </p:spPr>
            </p:pic>
          </p:grpSp>
          <p:grpSp>
            <p:nvGrpSpPr>
              <p:cNvPr id="1201" name="成组"/>
              <p:cNvGrpSpPr/>
              <p:nvPr/>
            </p:nvGrpSpPr>
            <p:grpSpPr>
              <a:xfrm>
                <a:off x="0" y="6357178"/>
                <a:ext cx="9328533" cy="6838238"/>
                <a:chOff x="0" y="0"/>
                <a:chExt cx="9328532" cy="6838237"/>
              </a:xfrm>
            </p:grpSpPr>
            <p:pic>
              <p:nvPicPr>
                <p:cNvPr id="1192" name="Confetti_03_Transparent.png" descr="Confetti_03_Transparent.png"/>
                <p:cNvPicPr>
                  <a:picLocks noChangeAspect="1"/>
                </p:cNvPicPr>
                <p:nvPr/>
              </p:nvPicPr>
              <p:blipFill>
                <a:blip r:embed="rId2">
                  <a:extLst/>
                </a:blip>
                <a:stretch>
                  <a:fillRect/>
                </a:stretch>
              </p:blipFill>
              <p:spPr>
                <a:xfrm>
                  <a:off x="0" y="0"/>
                  <a:ext cx="3326360" cy="2352260"/>
                </a:xfrm>
                <a:prstGeom prst="rect">
                  <a:avLst/>
                </a:prstGeom>
                <a:ln w="12700" cap="flat">
                  <a:noFill/>
                  <a:miter lim="400000"/>
                </a:ln>
                <a:effectLst/>
              </p:spPr>
            </p:pic>
            <p:pic>
              <p:nvPicPr>
                <p:cNvPr id="1193"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194"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195" name="Confetti_03_Transparent.png" descr="Confetti_03_Transparent.png"/>
                <p:cNvPicPr>
                  <a:picLocks noChangeAspect="1"/>
                </p:cNvPicPr>
                <p:nvPr/>
              </p:nvPicPr>
              <p:blipFill>
                <a:blip r:embed="rId2">
                  <a:extLst/>
                </a:blip>
                <a:stretch>
                  <a:fillRect/>
                </a:stretch>
              </p:blipFill>
              <p:spPr>
                <a:xfrm>
                  <a:off x="6002172" y="0"/>
                  <a:ext cx="3326361" cy="2352260"/>
                </a:xfrm>
                <a:prstGeom prst="rect">
                  <a:avLst/>
                </a:prstGeom>
                <a:ln w="12700" cap="flat">
                  <a:noFill/>
                  <a:miter lim="400000"/>
                </a:ln>
                <a:effectLst/>
              </p:spPr>
            </p:pic>
            <p:pic>
              <p:nvPicPr>
                <p:cNvPr id="1196"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197"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198" name="Confetti_03_Transparent.png" descr="Confetti_03_Transparent.png"/>
                <p:cNvPicPr>
                  <a:picLocks noChangeAspect="1"/>
                </p:cNvPicPr>
                <p:nvPr/>
              </p:nvPicPr>
              <p:blipFill>
                <a:blip r:embed="rId2">
                  <a:extLst/>
                </a:blip>
                <a:stretch>
                  <a:fillRect/>
                </a:stretch>
              </p:blipFill>
              <p:spPr>
                <a:xfrm>
                  <a:off x="3132431" y="4485978"/>
                  <a:ext cx="3326360" cy="2352260"/>
                </a:xfrm>
                <a:prstGeom prst="rect">
                  <a:avLst/>
                </a:prstGeom>
                <a:ln w="12700" cap="flat">
                  <a:noFill/>
                  <a:miter lim="400000"/>
                </a:ln>
                <a:effectLst/>
              </p:spPr>
            </p:pic>
            <p:pic>
              <p:nvPicPr>
                <p:cNvPr id="1199" name="Confetti_03_Transparent.png" descr="Confetti_03_Transparent.png"/>
                <p:cNvPicPr>
                  <a:picLocks noChangeAspect="1"/>
                </p:cNvPicPr>
                <p:nvPr/>
              </p:nvPicPr>
              <p:blipFill>
                <a:blip r:embed="rId2">
                  <a:extLst/>
                </a:blip>
                <a:stretch>
                  <a:fillRect/>
                </a:stretch>
              </p:blipFill>
              <p:spPr>
                <a:xfrm>
                  <a:off x="126860" y="4485978"/>
                  <a:ext cx="3326361" cy="2352260"/>
                </a:xfrm>
                <a:prstGeom prst="rect">
                  <a:avLst/>
                </a:prstGeom>
                <a:ln w="12700" cap="flat">
                  <a:noFill/>
                  <a:miter lim="400000"/>
                </a:ln>
                <a:effectLst/>
              </p:spPr>
            </p:pic>
            <p:pic>
              <p:nvPicPr>
                <p:cNvPr id="1200" name="Confetti_03_Transparent.png" descr="Confetti_03_Transparent.png"/>
                <p:cNvPicPr>
                  <a:picLocks noChangeAspect="1"/>
                </p:cNvPicPr>
                <p:nvPr/>
              </p:nvPicPr>
              <p:blipFill>
                <a:blip r:embed="rId2">
                  <a:extLst/>
                </a:blip>
                <a:stretch>
                  <a:fillRect/>
                </a:stretch>
              </p:blipFill>
              <p:spPr>
                <a:xfrm>
                  <a:off x="6002172" y="4485978"/>
                  <a:ext cx="3326361" cy="2352260"/>
                </a:xfrm>
                <a:prstGeom prst="rect">
                  <a:avLst/>
                </a:prstGeom>
                <a:ln w="12700" cap="flat">
                  <a:noFill/>
                  <a:miter lim="400000"/>
                </a:ln>
                <a:effectLst/>
              </p:spPr>
            </p:pic>
          </p:grpSp>
          <p:grpSp>
            <p:nvGrpSpPr>
              <p:cNvPr id="1211" name="成组"/>
              <p:cNvGrpSpPr/>
              <p:nvPr/>
            </p:nvGrpSpPr>
            <p:grpSpPr>
              <a:xfrm>
                <a:off x="8728840" y="6357178"/>
                <a:ext cx="9328533" cy="6838238"/>
                <a:chOff x="0" y="0"/>
                <a:chExt cx="9328532" cy="6838237"/>
              </a:xfrm>
            </p:grpSpPr>
            <p:pic>
              <p:nvPicPr>
                <p:cNvPr id="1202" name="Confetti_03_Transparent.png" descr="Confetti_03_Transparent.png"/>
                <p:cNvPicPr>
                  <a:picLocks noChangeAspect="1"/>
                </p:cNvPicPr>
                <p:nvPr/>
              </p:nvPicPr>
              <p:blipFill>
                <a:blip r:embed="rId2">
                  <a:extLst/>
                </a:blip>
                <a:stretch>
                  <a:fillRect/>
                </a:stretch>
              </p:blipFill>
              <p:spPr>
                <a:xfrm>
                  <a:off x="0" y="0"/>
                  <a:ext cx="3326360" cy="2352260"/>
                </a:xfrm>
                <a:prstGeom prst="rect">
                  <a:avLst/>
                </a:prstGeom>
                <a:ln w="12700" cap="flat">
                  <a:noFill/>
                  <a:miter lim="400000"/>
                </a:ln>
                <a:effectLst/>
              </p:spPr>
            </p:pic>
            <p:pic>
              <p:nvPicPr>
                <p:cNvPr id="1203"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204"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205" name="Confetti_03_Transparent.png" descr="Confetti_03_Transparent.png"/>
                <p:cNvPicPr>
                  <a:picLocks noChangeAspect="1"/>
                </p:cNvPicPr>
                <p:nvPr/>
              </p:nvPicPr>
              <p:blipFill>
                <a:blip r:embed="rId2">
                  <a:extLst/>
                </a:blip>
                <a:stretch>
                  <a:fillRect/>
                </a:stretch>
              </p:blipFill>
              <p:spPr>
                <a:xfrm>
                  <a:off x="6002172" y="0"/>
                  <a:ext cx="3326361" cy="2352260"/>
                </a:xfrm>
                <a:prstGeom prst="rect">
                  <a:avLst/>
                </a:prstGeom>
                <a:ln w="12700" cap="flat">
                  <a:noFill/>
                  <a:miter lim="400000"/>
                </a:ln>
                <a:effectLst/>
              </p:spPr>
            </p:pic>
            <p:pic>
              <p:nvPicPr>
                <p:cNvPr id="1206"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207"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208" name="Confetti_03_Transparent.png" descr="Confetti_03_Transparent.png"/>
                <p:cNvPicPr>
                  <a:picLocks noChangeAspect="1"/>
                </p:cNvPicPr>
                <p:nvPr/>
              </p:nvPicPr>
              <p:blipFill>
                <a:blip r:embed="rId2">
                  <a:extLst/>
                </a:blip>
                <a:stretch>
                  <a:fillRect/>
                </a:stretch>
              </p:blipFill>
              <p:spPr>
                <a:xfrm>
                  <a:off x="3132431" y="4485978"/>
                  <a:ext cx="3326360" cy="2352260"/>
                </a:xfrm>
                <a:prstGeom prst="rect">
                  <a:avLst/>
                </a:prstGeom>
                <a:ln w="12700" cap="flat">
                  <a:noFill/>
                  <a:miter lim="400000"/>
                </a:ln>
                <a:effectLst/>
              </p:spPr>
            </p:pic>
            <p:pic>
              <p:nvPicPr>
                <p:cNvPr id="1209" name="Confetti_03_Transparent.png" descr="Confetti_03_Transparent.png"/>
                <p:cNvPicPr>
                  <a:picLocks noChangeAspect="1"/>
                </p:cNvPicPr>
                <p:nvPr/>
              </p:nvPicPr>
              <p:blipFill>
                <a:blip r:embed="rId2">
                  <a:extLst/>
                </a:blip>
                <a:stretch>
                  <a:fillRect/>
                </a:stretch>
              </p:blipFill>
              <p:spPr>
                <a:xfrm>
                  <a:off x="126860" y="4485978"/>
                  <a:ext cx="3326361" cy="2352260"/>
                </a:xfrm>
                <a:prstGeom prst="rect">
                  <a:avLst/>
                </a:prstGeom>
                <a:ln w="12700" cap="flat">
                  <a:noFill/>
                  <a:miter lim="400000"/>
                </a:ln>
                <a:effectLst/>
              </p:spPr>
            </p:pic>
            <p:pic>
              <p:nvPicPr>
                <p:cNvPr id="1210" name="Confetti_03_Transparent.png" descr="Confetti_03_Transparent.png"/>
                <p:cNvPicPr>
                  <a:picLocks noChangeAspect="1"/>
                </p:cNvPicPr>
                <p:nvPr/>
              </p:nvPicPr>
              <p:blipFill>
                <a:blip r:embed="rId2">
                  <a:extLst/>
                </a:blip>
                <a:stretch>
                  <a:fillRect/>
                </a:stretch>
              </p:blipFill>
              <p:spPr>
                <a:xfrm>
                  <a:off x="6002172" y="4485978"/>
                  <a:ext cx="3326361" cy="2352260"/>
                </a:xfrm>
                <a:prstGeom prst="rect">
                  <a:avLst/>
                </a:prstGeom>
                <a:ln w="12700" cap="flat">
                  <a:noFill/>
                  <a:miter lim="400000"/>
                </a:ln>
                <a:effectLst/>
              </p:spPr>
            </p:pic>
          </p:gr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0" advTm="0" p14:dur="1000">
        <p15:prstTrans prst="fallOver"/>
      </p:transition>
    </mc:Choice>
    <mc:Fallback>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5" name="🙏🏼 谢谢大家！"/>
          <p:cNvSpPr txBox="1"/>
          <p:nvPr/>
        </p:nvSpPr>
        <p:spPr>
          <a:xfrm>
            <a:off x="1619504" y="3759200"/>
            <a:ext cx="976579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atin typeface="PingFang SC Semibold"/>
                <a:ea typeface="PingFang SC Semibold"/>
                <a:cs typeface="PingFang SC Semibold"/>
                <a:sym typeface="PingFang SC Semibold"/>
              </a:defRPr>
            </a:lvl1pPr>
          </a:lstStyle>
          <a:p>
            <a:pPr/>
            <a:r>
              <a:t>🙏🏼 谢谢大家！</a:t>
            </a:r>
          </a:p>
        </p:txBody>
      </p:sp>
      <p:grpSp>
        <p:nvGrpSpPr>
          <p:cNvPr id="1298" name="成组"/>
          <p:cNvGrpSpPr/>
          <p:nvPr/>
        </p:nvGrpSpPr>
        <p:grpSpPr>
          <a:xfrm>
            <a:off x="-2589787" y="-61558"/>
            <a:ext cx="18184374" cy="26027722"/>
            <a:chOff x="0" y="0"/>
            <a:chExt cx="18184372" cy="26027720"/>
          </a:xfrm>
        </p:grpSpPr>
        <p:grpSp>
          <p:nvGrpSpPr>
            <p:cNvPr id="1256" name="成组"/>
            <p:cNvGrpSpPr/>
            <p:nvPr/>
          </p:nvGrpSpPr>
          <p:grpSpPr>
            <a:xfrm>
              <a:off x="0" y="12832305"/>
              <a:ext cx="18057373" cy="13195416"/>
              <a:chOff x="0" y="0"/>
              <a:chExt cx="18057372" cy="13195415"/>
            </a:xfrm>
          </p:grpSpPr>
          <p:grpSp>
            <p:nvGrpSpPr>
              <p:cNvPr id="1225" name="成组"/>
              <p:cNvGrpSpPr/>
              <p:nvPr/>
            </p:nvGrpSpPr>
            <p:grpSpPr>
              <a:xfrm>
                <a:off x="0" y="0"/>
                <a:ext cx="9328533" cy="6838237"/>
                <a:chOff x="0" y="0"/>
                <a:chExt cx="9328532" cy="6838236"/>
              </a:xfrm>
            </p:grpSpPr>
            <p:pic>
              <p:nvPicPr>
                <p:cNvPr id="1216"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217"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218"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219"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220"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221"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222"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223"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224"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235" name="成组"/>
              <p:cNvGrpSpPr/>
              <p:nvPr/>
            </p:nvGrpSpPr>
            <p:grpSpPr>
              <a:xfrm>
                <a:off x="8728840" y="0"/>
                <a:ext cx="9328533" cy="6838237"/>
                <a:chOff x="0" y="0"/>
                <a:chExt cx="9328532" cy="6838236"/>
              </a:xfrm>
            </p:grpSpPr>
            <p:pic>
              <p:nvPicPr>
                <p:cNvPr id="1226"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227"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228"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229"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230"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231"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232"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233"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234"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245" name="成组"/>
              <p:cNvGrpSpPr/>
              <p:nvPr/>
            </p:nvGrpSpPr>
            <p:grpSpPr>
              <a:xfrm>
                <a:off x="0" y="6357178"/>
                <a:ext cx="9328533" cy="6838237"/>
                <a:chOff x="0" y="0"/>
                <a:chExt cx="9328532" cy="6838236"/>
              </a:xfrm>
            </p:grpSpPr>
            <p:pic>
              <p:nvPicPr>
                <p:cNvPr id="1236"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237"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238"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239"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240"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241"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242"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243"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244"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255" name="成组"/>
              <p:cNvGrpSpPr/>
              <p:nvPr/>
            </p:nvGrpSpPr>
            <p:grpSpPr>
              <a:xfrm>
                <a:off x="8728840" y="6357178"/>
                <a:ext cx="9328533" cy="6838237"/>
                <a:chOff x="0" y="0"/>
                <a:chExt cx="9328532" cy="6838236"/>
              </a:xfrm>
            </p:grpSpPr>
            <p:pic>
              <p:nvPicPr>
                <p:cNvPr id="1246"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247"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248"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249"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250"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251"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252"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253"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254"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grpSp>
          <p:nvGrpSpPr>
            <p:cNvPr id="1297" name="成组"/>
            <p:cNvGrpSpPr/>
            <p:nvPr/>
          </p:nvGrpSpPr>
          <p:grpSpPr>
            <a:xfrm>
              <a:off x="127000" y="-1"/>
              <a:ext cx="18057373" cy="13195417"/>
              <a:chOff x="0" y="0"/>
              <a:chExt cx="18057372" cy="13195415"/>
            </a:xfrm>
          </p:grpSpPr>
          <p:grpSp>
            <p:nvGrpSpPr>
              <p:cNvPr id="1266" name="成组"/>
              <p:cNvGrpSpPr/>
              <p:nvPr/>
            </p:nvGrpSpPr>
            <p:grpSpPr>
              <a:xfrm>
                <a:off x="0" y="0"/>
                <a:ext cx="9328533" cy="6838237"/>
                <a:chOff x="0" y="0"/>
                <a:chExt cx="9328532" cy="6838236"/>
              </a:xfrm>
            </p:grpSpPr>
            <p:pic>
              <p:nvPicPr>
                <p:cNvPr id="1257"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258"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259"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260"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261"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262"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263"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264"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265"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276" name="成组"/>
              <p:cNvGrpSpPr/>
              <p:nvPr/>
            </p:nvGrpSpPr>
            <p:grpSpPr>
              <a:xfrm>
                <a:off x="8728840" y="0"/>
                <a:ext cx="9328533" cy="6838237"/>
                <a:chOff x="0" y="0"/>
                <a:chExt cx="9328532" cy="6838236"/>
              </a:xfrm>
            </p:grpSpPr>
            <p:pic>
              <p:nvPicPr>
                <p:cNvPr id="1267"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268"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269"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270"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271"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272"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273"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274"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275"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286" name="成组"/>
              <p:cNvGrpSpPr/>
              <p:nvPr/>
            </p:nvGrpSpPr>
            <p:grpSpPr>
              <a:xfrm>
                <a:off x="0" y="6357178"/>
                <a:ext cx="9328533" cy="6838237"/>
                <a:chOff x="0" y="0"/>
                <a:chExt cx="9328532" cy="6838236"/>
              </a:xfrm>
            </p:grpSpPr>
            <p:pic>
              <p:nvPicPr>
                <p:cNvPr id="1277"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278"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279"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280"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281"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282"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283"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284"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285"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296" name="成组"/>
              <p:cNvGrpSpPr/>
              <p:nvPr/>
            </p:nvGrpSpPr>
            <p:grpSpPr>
              <a:xfrm>
                <a:off x="8728840" y="6357178"/>
                <a:ext cx="9328533" cy="6838237"/>
                <a:chOff x="0" y="0"/>
                <a:chExt cx="9328532" cy="6838236"/>
              </a:xfrm>
            </p:grpSpPr>
            <p:pic>
              <p:nvPicPr>
                <p:cNvPr id="1287"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288"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289"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290"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291"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292"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293"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294"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295"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grpSp>
      <p:grpSp>
        <p:nvGrpSpPr>
          <p:cNvPr id="1381" name="成组"/>
          <p:cNvGrpSpPr/>
          <p:nvPr/>
        </p:nvGrpSpPr>
        <p:grpSpPr>
          <a:xfrm>
            <a:off x="-2589787" y="-61558"/>
            <a:ext cx="18184374" cy="26027722"/>
            <a:chOff x="0" y="0"/>
            <a:chExt cx="18184372" cy="26027720"/>
          </a:xfrm>
        </p:grpSpPr>
        <p:grpSp>
          <p:nvGrpSpPr>
            <p:cNvPr id="1339" name="成组"/>
            <p:cNvGrpSpPr/>
            <p:nvPr/>
          </p:nvGrpSpPr>
          <p:grpSpPr>
            <a:xfrm>
              <a:off x="0" y="12832305"/>
              <a:ext cx="18057373" cy="13195416"/>
              <a:chOff x="0" y="0"/>
              <a:chExt cx="18057372" cy="13195415"/>
            </a:xfrm>
          </p:grpSpPr>
          <p:grpSp>
            <p:nvGrpSpPr>
              <p:cNvPr id="1308" name="成组"/>
              <p:cNvGrpSpPr/>
              <p:nvPr/>
            </p:nvGrpSpPr>
            <p:grpSpPr>
              <a:xfrm>
                <a:off x="0" y="0"/>
                <a:ext cx="9328533" cy="6838237"/>
                <a:chOff x="0" y="0"/>
                <a:chExt cx="9328532" cy="6838236"/>
              </a:xfrm>
            </p:grpSpPr>
            <p:pic>
              <p:nvPicPr>
                <p:cNvPr id="1299"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300"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301"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302"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303"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304"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305"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306"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307"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318" name="成组"/>
              <p:cNvGrpSpPr/>
              <p:nvPr/>
            </p:nvGrpSpPr>
            <p:grpSpPr>
              <a:xfrm>
                <a:off x="8728840" y="0"/>
                <a:ext cx="9328533" cy="6838237"/>
                <a:chOff x="0" y="0"/>
                <a:chExt cx="9328532" cy="6838236"/>
              </a:xfrm>
            </p:grpSpPr>
            <p:pic>
              <p:nvPicPr>
                <p:cNvPr id="1309"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310"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311"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312"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313"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314"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315"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316"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317"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328" name="成组"/>
              <p:cNvGrpSpPr/>
              <p:nvPr/>
            </p:nvGrpSpPr>
            <p:grpSpPr>
              <a:xfrm>
                <a:off x="0" y="6357178"/>
                <a:ext cx="9328533" cy="6838237"/>
                <a:chOff x="0" y="0"/>
                <a:chExt cx="9328532" cy="6838236"/>
              </a:xfrm>
            </p:grpSpPr>
            <p:pic>
              <p:nvPicPr>
                <p:cNvPr id="1319"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320"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321"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322"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323"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324"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325"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326"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327"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338" name="成组"/>
              <p:cNvGrpSpPr/>
              <p:nvPr/>
            </p:nvGrpSpPr>
            <p:grpSpPr>
              <a:xfrm>
                <a:off x="8728840" y="6357178"/>
                <a:ext cx="9328533" cy="6838237"/>
                <a:chOff x="0" y="0"/>
                <a:chExt cx="9328532" cy="6838236"/>
              </a:xfrm>
            </p:grpSpPr>
            <p:pic>
              <p:nvPicPr>
                <p:cNvPr id="1329"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330"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331"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332"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333"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334"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335"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336"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337"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grpSp>
          <p:nvGrpSpPr>
            <p:cNvPr id="1380" name="成组"/>
            <p:cNvGrpSpPr/>
            <p:nvPr/>
          </p:nvGrpSpPr>
          <p:grpSpPr>
            <a:xfrm>
              <a:off x="127000" y="-1"/>
              <a:ext cx="18057373" cy="13195417"/>
              <a:chOff x="0" y="0"/>
              <a:chExt cx="18057372" cy="13195415"/>
            </a:xfrm>
          </p:grpSpPr>
          <p:grpSp>
            <p:nvGrpSpPr>
              <p:cNvPr id="1349" name="成组"/>
              <p:cNvGrpSpPr/>
              <p:nvPr/>
            </p:nvGrpSpPr>
            <p:grpSpPr>
              <a:xfrm>
                <a:off x="0" y="0"/>
                <a:ext cx="9328533" cy="6838237"/>
                <a:chOff x="0" y="0"/>
                <a:chExt cx="9328532" cy="6838236"/>
              </a:xfrm>
            </p:grpSpPr>
            <p:pic>
              <p:nvPicPr>
                <p:cNvPr id="1340"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341"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342"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343"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344"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345"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346"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347"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348"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359" name="成组"/>
              <p:cNvGrpSpPr/>
              <p:nvPr/>
            </p:nvGrpSpPr>
            <p:grpSpPr>
              <a:xfrm>
                <a:off x="8728840" y="0"/>
                <a:ext cx="9328533" cy="6838237"/>
                <a:chOff x="0" y="0"/>
                <a:chExt cx="9328532" cy="6838236"/>
              </a:xfrm>
            </p:grpSpPr>
            <p:pic>
              <p:nvPicPr>
                <p:cNvPr id="1350"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351"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352"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353"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354"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355"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356"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357"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358"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369" name="成组"/>
              <p:cNvGrpSpPr/>
              <p:nvPr/>
            </p:nvGrpSpPr>
            <p:grpSpPr>
              <a:xfrm>
                <a:off x="0" y="6357178"/>
                <a:ext cx="9328533" cy="6838237"/>
                <a:chOff x="0" y="0"/>
                <a:chExt cx="9328532" cy="6838236"/>
              </a:xfrm>
            </p:grpSpPr>
            <p:pic>
              <p:nvPicPr>
                <p:cNvPr id="1360"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361"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362"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363"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364"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365"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366"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367"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368"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nvGrpSpPr>
              <p:cNvPr id="1379" name="成组"/>
              <p:cNvGrpSpPr/>
              <p:nvPr/>
            </p:nvGrpSpPr>
            <p:grpSpPr>
              <a:xfrm>
                <a:off x="8728840" y="6357178"/>
                <a:ext cx="9328533" cy="6838237"/>
                <a:chOff x="0" y="0"/>
                <a:chExt cx="9328532" cy="6838236"/>
              </a:xfrm>
            </p:grpSpPr>
            <p:pic>
              <p:nvPicPr>
                <p:cNvPr id="1370" name="Confetti_03_Transparent.png" descr="Confetti_03_Transparent.png"/>
                <p:cNvPicPr>
                  <a:picLocks noChangeAspect="1"/>
                </p:cNvPicPr>
                <p:nvPr/>
              </p:nvPicPr>
              <p:blipFill>
                <a:blip r:embed="rId2">
                  <a:extLst/>
                </a:blip>
                <a:stretch>
                  <a:fillRect/>
                </a:stretch>
              </p:blipFill>
              <p:spPr>
                <a:xfrm>
                  <a:off x="0" y="0"/>
                  <a:ext cx="3326360" cy="2352259"/>
                </a:xfrm>
                <a:prstGeom prst="rect">
                  <a:avLst/>
                </a:prstGeom>
                <a:ln w="12700" cap="flat">
                  <a:noFill/>
                  <a:miter lim="400000"/>
                </a:ln>
                <a:effectLst/>
              </p:spPr>
            </p:pic>
            <p:pic>
              <p:nvPicPr>
                <p:cNvPr id="1371" name="Confetti_03_Transparent.png" descr="Confetti_03_Transparent.png"/>
                <p:cNvPicPr>
                  <a:picLocks noChangeAspect="1"/>
                </p:cNvPicPr>
                <p:nvPr/>
              </p:nvPicPr>
              <p:blipFill>
                <a:blip r:embed="rId2">
                  <a:extLst/>
                </a:blip>
                <a:stretch>
                  <a:fillRect/>
                </a:stretch>
              </p:blipFill>
              <p:spPr>
                <a:xfrm>
                  <a:off x="2959983" y="2317038"/>
                  <a:ext cx="3326360" cy="2352260"/>
                </a:xfrm>
                <a:prstGeom prst="rect">
                  <a:avLst/>
                </a:prstGeom>
                <a:ln w="12700" cap="flat">
                  <a:noFill/>
                  <a:miter lim="400000"/>
                </a:ln>
                <a:effectLst/>
              </p:spPr>
            </p:pic>
            <p:pic>
              <p:nvPicPr>
                <p:cNvPr id="1372" name="Confetti_03_Transparent.png" descr="Confetti_03_Transparent.png"/>
                <p:cNvPicPr>
                  <a:picLocks noChangeAspect="1"/>
                </p:cNvPicPr>
                <p:nvPr/>
              </p:nvPicPr>
              <p:blipFill>
                <a:blip r:embed="rId2">
                  <a:extLst/>
                </a:blip>
                <a:stretch>
                  <a:fillRect/>
                </a:stretch>
              </p:blipFill>
              <p:spPr>
                <a:xfrm>
                  <a:off x="126860" y="2317038"/>
                  <a:ext cx="3326361" cy="2352260"/>
                </a:xfrm>
                <a:prstGeom prst="rect">
                  <a:avLst/>
                </a:prstGeom>
                <a:ln w="12700" cap="flat">
                  <a:noFill/>
                  <a:miter lim="400000"/>
                </a:ln>
                <a:effectLst/>
              </p:spPr>
            </p:pic>
            <p:pic>
              <p:nvPicPr>
                <p:cNvPr id="1373" name="Confetti_03_Transparent.png" descr="Confetti_03_Transparent.png"/>
                <p:cNvPicPr>
                  <a:picLocks noChangeAspect="1"/>
                </p:cNvPicPr>
                <p:nvPr/>
              </p:nvPicPr>
              <p:blipFill>
                <a:blip r:embed="rId2">
                  <a:extLst/>
                </a:blip>
                <a:stretch>
                  <a:fillRect/>
                </a:stretch>
              </p:blipFill>
              <p:spPr>
                <a:xfrm>
                  <a:off x="6002172" y="0"/>
                  <a:ext cx="3326361" cy="2352259"/>
                </a:xfrm>
                <a:prstGeom prst="rect">
                  <a:avLst/>
                </a:prstGeom>
                <a:ln w="12700" cap="flat">
                  <a:noFill/>
                  <a:miter lim="400000"/>
                </a:ln>
                <a:effectLst/>
              </p:spPr>
            </p:pic>
            <p:pic>
              <p:nvPicPr>
                <p:cNvPr id="1374" name="Confetti_03_Transparent.png" descr="Confetti_03_Transparent.png"/>
                <p:cNvPicPr>
                  <a:picLocks noChangeAspect="1"/>
                </p:cNvPicPr>
                <p:nvPr/>
              </p:nvPicPr>
              <p:blipFill>
                <a:blip r:embed="rId2">
                  <a:extLst/>
                </a:blip>
                <a:stretch>
                  <a:fillRect/>
                </a:stretch>
              </p:blipFill>
              <p:spPr>
                <a:xfrm>
                  <a:off x="3132430" y="150027"/>
                  <a:ext cx="3326361" cy="2352260"/>
                </a:xfrm>
                <a:prstGeom prst="rect">
                  <a:avLst/>
                </a:prstGeom>
                <a:ln w="12700" cap="flat">
                  <a:noFill/>
                  <a:miter lim="400000"/>
                </a:ln>
                <a:effectLst/>
              </p:spPr>
            </p:pic>
            <p:pic>
              <p:nvPicPr>
                <p:cNvPr id="1375" name="Confetti_03_Transparent.png" descr="Confetti_03_Transparent.png"/>
                <p:cNvPicPr>
                  <a:picLocks noChangeAspect="1"/>
                </p:cNvPicPr>
                <p:nvPr/>
              </p:nvPicPr>
              <p:blipFill>
                <a:blip r:embed="rId2">
                  <a:extLst/>
                </a:blip>
                <a:stretch>
                  <a:fillRect/>
                </a:stretch>
              </p:blipFill>
              <p:spPr>
                <a:xfrm>
                  <a:off x="5777227" y="2377386"/>
                  <a:ext cx="3326360" cy="2352260"/>
                </a:xfrm>
                <a:prstGeom prst="rect">
                  <a:avLst/>
                </a:prstGeom>
                <a:ln w="12700" cap="flat">
                  <a:noFill/>
                  <a:miter lim="400000"/>
                </a:ln>
                <a:effectLst/>
              </p:spPr>
            </p:pic>
            <p:pic>
              <p:nvPicPr>
                <p:cNvPr id="1376" name="Confetti_03_Transparent.png" descr="Confetti_03_Transparent.png"/>
                <p:cNvPicPr>
                  <a:picLocks noChangeAspect="1"/>
                </p:cNvPicPr>
                <p:nvPr/>
              </p:nvPicPr>
              <p:blipFill>
                <a:blip r:embed="rId2">
                  <a:extLst/>
                </a:blip>
                <a:stretch>
                  <a:fillRect/>
                </a:stretch>
              </p:blipFill>
              <p:spPr>
                <a:xfrm>
                  <a:off x="3132431" y="4485977"/>
                  <a:ext cx="3326360" cy="2352260"/>
                </a:xfrm>
                <a:prstGeom prst="rect">
                  <a:avLst/>
                </a:prstGeom>
                <a:ln w="12700" cap="flat">
                  <a:noFill/>
                  <a:miter lim="400000"/>
                </a:ln>
                <a:effectLst/>
              </p:spPr>
            </p:pic>
            <p:pic>
              <p:nvPicPr>
                <p:cNvPr id="1377" name="Confetti_03_Transparent.png" descr="Confetti_03_Transparent.png"/>
                <p:cNvPicPr>
                  <a:picLocks noChangeAspect="1"/>
                </p:cNvPicPr>
                <p:nvPr/>
              </p:nvPicPr>
              <p:blipFill>
                <a:blip r:embed="rId2">
                  <a:extLst/>
                </a:blip>
                <a:stretch>
                  <a:fillRect/>
                </a:stretch>
              </p:blipFill>
              <p:spPr>
                <a:xfrm>
                  <a:off x="126860" y="4485977"/>
                  <a:ext cx="3326361" cy="2352260"/>
                </a:xfrm>
                <a:prstGeom prst="rect">
                  <a:avLst/>
                </a:prstGeom>
                <a:ln w="12700" cap="flat">
                  <a:noFill/>
                  <a:miter lim="400000"/>
                </a:ln>
                <a:effectLst/>
              </p:spPr>
            </p:pic>
            <p:pic>
              <p:nvPicPr>
                <p:cNvPr id="1378" name="Confetti_03_Transparent.png" descr="Confetti_03_Transparent.png"/>
                <p:cNvPicPr>
                  <a:picLocks noChangeAspect="1"/>
                </p:cNvPicPr>
                <p:nvPr/>
              </p:nvPicPr>
              <p:blipFill>
                <a:blip r:embed="rId2">
                  <a:extLst/>
                </a:blip>
                <a:stretch>
                  <a:fillRect/>
                </a:stretch>
              </p:blipFill>
              <p:spPr>
                <a:xfrm>
                  <a:off x="6002172" y="4485977"/>
                  <a:ext cx="3326361" cy="2352260"/>
                </a:xfrm>
                <a:prstGeom prst="rect">
                  <a:avLst/>
                </a:prstGeom>
                <a:ln w="12700" cap="flat">
                  <a:noFill/>
                  <a:miter lim="400000"/>
                </a:ln>
                <a:effectLst/>
              </p:spPr>
            </p:pic>
          </p:grpSp>
        </p:grpSp>
      </p:grpSp>
    </p:spTree>
  </p:cSld>
  <p:clrMapOvr>
    <a:masterClrMapping/>
  </p:clrMapOvr>
  <mc:AlternateContent xmlns:mc="http://schemas.openxmlformats.org/markup-compatibility/2006">
    <mc:Choice xmlns:p14="http://schemas.microsoft.com/office/powerpoint/2010/main" Requires="p14">
      <p:transition spd="slow" advClick="1" p14:dur="300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28"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229" name="风险管理子计划"/>
          <p:cNvSpPr txBox="1"/>
          <p:nvPr/>
        </p:nvSpPr>
        <p:spPr>
          <a:xfrm>
            <a:off x="5111749" y="1699908"/>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风险管理子计划</a:t>
            </a:r>
          </a:p>
        </p:txBody>
      </p:sp>
      <p:sp>
        <p:nvSpPr>
          <p:cNvPr id="230" name="风险识别及措施"/>
          <p:cNvSpPr txBox="1"/>
          <p:nvPr/>
        </p:nvSpPr>
        <p:spPr>
          <a:xfrm>
            <a:off x="5489472" y="9035260"/>
            <a:ext cx="2336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风险识别及措施</a:t>
            </a:r>
          </a:p>
        </p:txBody>
      </p:sp>
      <p:graphicFrame>
        <p:nvGraphicFramePr>
          <p:cNvPr id="231" name="表格"/>
          <p:cNvGraphicFramePr/>
          <p:nvPr/>
        </p:nvGraphicFramePr>
        <p:xfrm>
          <a:off x="414141" y="2800733"/>
          <a:ext cx="12189218" cy="57896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36363"/>
                <a:gridCol w="1496444"/>
                <a:gridCol w="2310927"/>
                <a:gridCol w="2157344"/>
                <a:gridCol w="2390184"/>
                <a:gridCol w="2385253"/>
              </a:tblGrid>
              <a:tr h="462413">
                <a:tc>
                  <a:txBody>
                    <a:bodyPr/>
                    <a:lstStyle/>
                    <a:p>
                      <a:pPr defTabSz="457200">
                        <a:lnSpc>
                          <a:spcPts val="5100"/>
                        </a:lnSpc>
                        <a:defRPr>
                          <a:solidFill>
                            <a:srgbClr val="000000"/>
                          </a:solidFill>
                        </a:defRPr>
                      </a:pPr>
                      <a:r>
                        <a:rPr>
                          <a:solidFill>
                            <a:srgbClr val="FFFFFF"/>
                          </a:solidFill>
                          <a:latin typeface="PingFang SC Semibold"/>
                          <a:ea typeface="PingFang SC Semibold"/>
                          <a:cs typeface="PingFang SC Semibold"/>
                          <a:sym typeface="PingFang SC Semibold"/>
                        </a:rPr>
                        <a:t>风险类型</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lnSpc>
                          <a:spcPts val="5100"/>
                        </a:lnSpc>
                        <a:defRPr>
                          <a:solidFill>
                            <a:srgbClr val="000000"/>
                          </a:solidFill>
                        </a:defRPr>
                      </a:pPr>
                      <a:r>
                        <a:rPr>
                          <a:solidFill>
                            <a:srgbClr val="FFFFFF"/>
                          </a:solidFill>
                          <a:latin typeface="PingFang SC Semibold"/>
                          <a:ea typeface="PingFang SC Semibold"/>
                          <a:cs typeface="PingFang SC Semibold"/>
                          <a:sym typeface="PingFang SC Semibold"/>
                        </a:rPr>
                        <a:t>风险描述</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gridSpan="2">
                  <a:txBody>
                    <a:bodyPr/>
                    <a:lstStyle/>
                    <a:p>
                      <a:pPr defTabSz="457200">
                        <a:lnSpc>
                          <a:spcPts val="5100"/>
                        </a:lnSpc>
                        <a:defRPr>
                          <a:solidFill>
                            <a:srgbClr val="000000"/>
                          </a:solidFill>
                        </a:defRPr>
                      </a:pPr>
                      <a:r>
                        <a:rPr>
                          <a:solidFill>
                            <a:srgbClr val="FFFFFF"/>
                          </a:solidFill>
                          <a:latin typeface="PingFang SC Semibold"/>
                          <a:ea typeface="PingFang SC Semibold"/>
                          <a:cs typeface="PingFang SC Semibold"/>
                          <a:sym typeface="PingFang SC Semibold"/>
                        </a:rPr>
                        <a:t>触发条件</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hMerge="1">
                  <a:tcPr/>
                </a:tc>
                <a:tc>
                  <a:txBody>
                    <a:bodyPr/>
                    <a:lstStyle/>
                    <a:p>
                      <a:pPr defTabSz="457200">
                        <a:lnSpc>
                          <a:spcPts val="5100"/>
                        </a:lnSpc>
                        <a:defRPr>
                          <a:solidFill>
                            <a:srgbClr val="000000"/>
                          </a:solidFill>
                        </a:defRPr>
                      </a:pPr>
                      <a:r>
                        <a:rPr>
                          <a:solidFill>
                            <a:srgbClr val="FFFFFF"/>
                          </a:solidFill>
                          <a:latin typeface="PingFang SC Semibold"/>
                          <a:ea typeface="PingFang SC Semibold"/>
                          <a:cs typeface="PingFang SC Semibold"/>
                          <a:sym typeface="PingFang SC Semibold"/>
                        </a:rPr>
                        <a:t>解决措施</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lnSpc>
                          <a:spcPts val="5100"/>
                        </a:lnSpc>
                        <a:defRPr>
                          <a:solidFill>
                            <a:srgbClr val="000000"/>
                          </a:solidFill>
                        </a:defRPr>
                      </a:pPr>
                      <a:r>
                        <a:rPr>
                          <a:solidFill>
                            <a:srgbClr val="FFFFFF"/>
                          </a:solidFill>
                          <a:latin typeface="PingFang SC Semibold"/>
                          <a:ea typeface="PingFang SC Semibold"/>
                          <a:cs typeface="PingFang SC Semibold"/>
                          <a:sym typeface="PingFang SC Semibold"/>
                        </a:rPr>
                        <a:t>规避方法</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r>
              <a:tr h="642940">
                <a:tc rowSpan="6">
                  <a:txBody>
                    <a:bodyPr/>
                    <a:lstStyle/>
                    <a:p>
                      <a:pPr algn="l" defTabSz="457200">
                        <a:lnSpc>
                          <a:spcPts val="5100"/>
                        </a:lnSpc>
                        <a:defRPr>
                          <a:solidFill>
                            <a:srgbClr val="000000"/>
                          </a:solidFill>
                        </a:defRPr>
                      </a:pPr>
                      <a:r>
                        <a:rPr>
                          <a:latin typeface="PingFang SC Semibold"/>
                          <a:ea typeface="PingFang SC Semibold"/>
                          <a:cs typeface="PingFang SC Semibold"/>
                          <a:sym typeface="PingFang SC Semibold"/>
                        </a:rPr>
                        <a:t>人力资源风险</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组员因故请假</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sz="1500">
                          <a:solidFill>
                            <a:srgbClr val="000000"/>
                          </a:solidFill>
                          <a:latin typeface="PingFang SC Regular"/>
                          <a:ea typeface="PingFang SC Regular"/>
                          <a:cs typeface="PingFang SC Regular"/>
                          <a:sym typeface="PingFang SC Regular"/>
                        </a:defRPr>
                      </a:pPr>
                      <a:r>
                        <a:t>A：配置管理员陈铭阳</a:t>
                      </a:r>
                      <a:endParaRPr>
                        <a:solidFill>
                          <a:srgbClr val="000000">
                            <a:alpha val="84705"/>
                          </a:srgbClr>
                        </a:solidFill>
                      </a:endParaRPr>
                    </a:p>
                    <a:p>
                      <a:pPr algn="l" defTabSz="457200">
                        <a:defRPr sz="1500">
                          <a:solidFill>
                            <a:srgbClr val="000000"/>
                          </a:solidFill>
                          <a:latin typeface="PingFang SC Regular"/>
                          <a:ea typeface="PingFang SC Regular"/>
                          <a:cs typeface="PingFang SC Regular"/>
                          <a:sym typeface="PingFang SC Regular"/>
                        </a:defRPr>
                      </a:pPr>
                      <a:r>
                        <a:t>B：文档管理员赵唯皓</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A提交请假并且通过</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B暂时负责配置管理工作</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在分配任务时充分考虑组员精力和能力。</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r>
              <a:tr h="627348">
                <a:tc vMerge="1">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组员因故请假</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sz="1500">
                          <a:solidFill>
                            <a:srgbClr val="000000"/>
                          </a:solidFill>
                          <a:latin typeface="PingFang SC Regular"/>
                          <a:ea typeface="PingFang SC Regular"/>
                          <a:cs typeface="PingFang SC Regular"/>
                          <a:sym typeface="PingFang SC Regular"/>
                        </a:defRPr>
                      </a:pPr>
                      <a:r>
                        <a:t>A：文档管理员赵唯皓</a:t>
                      </a:r>
                      <a:endParaRPr>
                        <a:solidFill>
                          <a:srgbClr val="000000">
                            <a:alpha val="84705"/>
                          </a:srgbClr>
                        </a:solidFill>
                      </a:endParaRPr>
                    </a:p>
                    <a:p>
                      <a:pPr algn="l" defTabSz="457200">
                        <a:defRPr sz="1500">
                          <a:solidFill>
                            <a:srgbClr val="000000"/>
                          </a:solidFill>
                          <a:latin typeface="PingFang SC Regular"/>
                          <a:ea typeface="PingFang SC Regular"/>
                          <a:cs typeface="PingFang SC Regular"/>
                          <a:sym typeface="PingFang SC Regular"/>
                        </a:defRPr>
                      </a:pPr>
                      <a:r>
                        <a:t>B：计划管理员赵佳锋</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A提交请假并且通过</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B暂时负责文档管理工作</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在分配任务时充分考虑组员精力和能力。</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605349">
                <a:tc vMerge="1">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组员因故请假</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sz="1500">
                          <a:solidFill>
                            <a:srgbClr val="000000"/>
                          </a:solidFill>
                          <a:latin typeface="PingFang SC Regular"/>
                          <a:ea typeface="PingFang SC Regular"/>
                          <a:cs typeface="PingFang SC Regular"/>
                          <a:sym typeface="PingFang SC Regular"/>
                        </a:defRPr>
                      </a:pPr>
                      <a:r>
                        <a:t>A：会议记录员蓝舒雯</a:t>
                      </a:r>
                      <a:endParaRPr>
                        <a:solidFill>
                          <a:srgbClr val="000000">
                            <a:alpha val="84705"/>
                          </a:srgbClr>
                        </a:solidFill>
                      </a:endParaRPr>
                    </a:p>
                    <a:p>
                      <a:pPr algn="l" defTabSz="457200">
                        <a:defRPr sz="1500">
                          <a:solidFill>
                            <a:srgbClr val="000000"/>
                          </a:solidFill>
                          <a:latin typeface="PingFang SC Regular"/>
                          <a:ea typeface="PingFang SC Regular"/>
                          <a:cs typeface="PingFang SC Regular"/>
                          <a:sym typeface="PingFang SC Regular"/>
                        </a:defRPr>
                      </a:pPr>
                      <a:r>
                        <a:t>B：计划管理员赵佳锋</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A提交请假并且通过</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B暂时负责会议纪要工作</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在分配任务时充分考虑组员精力和能力。</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634378">
                <a:tc vMerge="1">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组员因故请假</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sz="1500">
                          <a:solidFill>
                            <a:srgbClr val="000000"/>
                          </a:solidFill>
                          <a:latin typeface="PingFang SC Regular"/>
                          <a:ea typeface="PingFang SC Regular"/>
                          <a:cs typeface="PingFang SC Regular"/>
                          <a:sym typeface="PingFang SC Regular"/>
                        </a:defRPr>
                      </a:pPr>
                      <a:r>
                        <a:t>A：计划管理员赵佳锋</a:t>
                      </a:r>
                      <a:endParaRPr>
                        <a:solidFill>
                          <a:srgbClr val="000000">
                            <a:alpha val="84705"/>
                          </a:srgbClr>
                        </a:solidFill>
                      </a:endParaRPr>
                    </a:p>
                    <a:p>
                      <a:pPr algn="l" defTabSz="457200">
                        <a:defRPr sz="1500">
                          <a:solidFill>
                            <a:srgbClr val="000000"/>
                          </a:solidFill>
                          <a:latin typeface="PingFang SC Regular"/>
                          <a:ea typeface="PingFang SC Regular"/>
                          <a:cs typeface="PingFang SC Regular"/>
                          <a:sym typeface="PingFang SC Regular"/>
                        </a:defRPr>
                      </a:pPr>
                      <a:r>
                        <a:t>B：文档管理员赵唯皓</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A提交请假并且通过</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B暂时负责计划管理工作</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在分配任务时充分考虑组员精力和能力。</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564810">
                <a:tc vMerge="1">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组长因故请假</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sz="1500">
                          <a:solidFill>
                            <a:srgbClr val="000000"/>
                          </a:solidFill>
                          <a:latin typeface="PingFang SC Regular"/>
                          <a:ea typeface="PingFang SC Regular"/>
                          <a:cs typeface="PingFang SC Regular"/>
                          <a:sym typeface="PingFang SC Regular"/>
                        </a:defRPr>
                      </a:pPr>
                      <a:r>
                        <a:t>A：PM刘祺</a:t>
                      </a:r>
                      <a:endParaRPr>
                        <a:solidFill>
                          <a:srgbClr val="000000">
                            <a:alpha val="84705"/>
                          </a:srgbClr>
                        </a:solidFill>
                      </a:endParaRPr>
                    </a:p>
                    <a:p>
                      <a:pPr algn="l" defTabSz="457200">
                        <a:defRPr sz="1500">
                          <a:solidFill>
                            <a:srgbClr val="000000"/>
                          </a:solidFill>
                          <a:latin typeface="PingFang SC Regular"/>
                          <a:ea typeface="PingFang SC Regular"/>
                          <a:cs typeface="PingFang SC Regular"/>
                          <a:sym typeface="PingFang SC Regular"/>
                        </a:defRPr>
                      </a:pPr>
                      <a:r>
                        <a:t>B：配置管理员陈铭阳</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A提交请假并且通过</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B 暂时负责组长工作</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在分配任务时充分考虑成员精力和能力。</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2231460">
                <a:tc vMerge="1">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小组成员工作怠慢，态度消极，作业上交不及时。</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gridSpan="2">
                  <a:txBody>
                    <a:bodyPr/>
                    <a:lstStyle/>
                    <a:p>
                      <a:pPr algn="l" defTabSz="457200">
                        <a:defRPr>
                          <a:solidFill>
                            <a:srgbClr val="000000"/>
                          </a:solidFill>
                        </a:defRPr>
                      </a:pPr>
                      <a:r>
                        <a:rPr sz="1500">
                          <a:latin typeface="PingFang SC Regular"/>
                          <a:ea typeface="PingFang SC Regular"/>
                          <a:cs typeface="PingFang SC Regular"/>
                          <a:sym typeface="PingFang SC Regular"/>
                        </a:rPr>
                        <a:t>小组成员工作怠慢，态度消极，作业上交不及时。</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hMerge="1">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组长首先指定新的截止时间，并对其进行口头批评教育，若马上改正并且补交作业则仅扣除绩效评价及时性分数，若态度不改，则在组内会议点名批评，实施惩罚，并且由B角接手其工作。</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组长适当关心组员近期的生活状况或感情生活，给予一定的关怀和开导，使其摆正工作态度，增强工作积极性。</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34"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235" name="风险管理子计划"/>
          <p:cNvSpPr txBox="1"/>
          <p:nvPr/>
        </p:nvSpPr>
        <p:spPr>
          <a:xfrm>
            <a:off x="5111749" y="1699908"/>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风险管理子计划</a:t>
            </a:r>
          </a:p>
        </p:txBody>
      </p:sp>
      <p:sp>
        <p:nvSpPr>
          <p:cNvPr id="236" name="风险识别及措施"/>
          <p:cNvSpPr txBox="1"/>
          <p:nvPr/>
        </p:nvSpPr>
        <p:spPr>
          <a:xfrm>
            <a:off x="5489472" y="9035260"/>
            <a:ext cx="2336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风险识别及措施</a:t>
            </a:r>
          </a:p>
        </p:txBody>
      </p:sp>
      <p:graphicFrame>
        <p:nvGraphicFramePr>
          <p:cNvPr id="237" name="表格"/>
          <p:cNvGraphicFramePr/>
          <p:nvPr/>
        </p:nvGraphicFramePr>
        <p:xfrm>
          <a:off x="542000" y="2888568"/>
          <a:ext cx="11933500" cy="695381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527035"/>
                <a:gridCol w="1717797"/>
                <a:gridCol w="2642517"/>
                <a:gridCol w="2730493"/>
                <a:gridCol w="3302955"/>
              </a:tblGrid>
              <a:tr h="447901">
                <a:tc>
                  <a:txBody>
                    <a:bodyPr/>
                    <a:lstStyle/>
                    <a:p>
                      <a:pPr defTabSz="457200">
                        <a:lnSpc>
                          <a:spcPts val="5100"/>
                        </a:lnSpc>
                        <a:defRPr>
                          <a:solidFill>
                            <a:srgbClr val="000000"/>
                          </a:solidFill>
                        </a:defRPr>
                      </a:pPr>
                      <a:r>
                        <a:rPr>
                          <a:solidFill>
                            <a:srgbClr val="FFFFFF"/>
                          </a:solidFill>
                          <a:latin typeface="PingFang SC Semibold"/>
                          <a:ea typeface="PingFang SC Semibold"/>
                          <a:cs typeface="PingFang SC Semibold"/>
                          <a:sym typeface="PingFang SC Semibold"/>
                        </a:rPr>
                        <a:t>风险类型</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lnSpc>
                          <a:spcPts val="5100"/>
                        </a:lnSpc>
                        <a:defRPr>
                          <a:solidFill>
                            <a:srgbClr val="000000"/>
                          </a:solidFill>
                        </a:defRPr>
                      </a:pPr>
                      <a:r>
                        <a:rPr>
                          <a:solidFill>
                            <a:srgbClr val="FFFFFF"/>
                          </a:solidFill>
                          <a:latin typeface="PingFang SC Semibold"/>
                          <a:ea typeface="PingFang SC Semibold"/>
                          <a:cs typeface="PingFang SC Semibold"/>
                          <a:sym typeface="PingFang SC Semibold"/>
                        </a:rPr>
                        <a:t>风险描述</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lnSpc>
                          <a:spcPts val="5100"/>
                        </a:lnSpc>
                        <a:defRPr>
                          <a:solidFill>
                            <a:srgbClr val="000000"/>
                          </a:solidFill>
                        </a:defRPr>
                      </a:pPr>
                      <a:r>
                        <a:rPr>
                          <a:solidFill>
                            <a:srgbClr val="FFFFFF"/>
                          </a:solidFill>
                          <a:latin typeface="PingFang SC Semibold"/>
                          <a:ea typeface="PingFang SC Semibold"/>
                          <a:cs typeface="PingFang SC Semibold"/>
                          <a:sym typeface="PingFang SC Semibold"/>
                        </a:rPr>
                        <a:t>触发条件</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lnSpc>
                          <a:spcPts val="5100"/>
                        </a:lnSpc>
                        <a:defRPr>
                          <a:solidFill>
                            <a:srgbClr val="000000"/>
                          </a:solidFill>
                        </a:defRPr>
                      </a:pPr>
                      <a:r>
                        <a:rPr>
                          <a:solidFill>
                            <a:srgbClr val="FFFFFF"/>
                          </a:solidFill>
                          <a:latin typeface="PingFang SC Semibold"/>
                          <a:ea typeface="PingFang SC Semibold"/>
                          <a:cs typeface="PingFang SC Semibold"/>
                          <a:sym typeface="PingFang SC Semibold"/>
                        </a:rPr>
                        <a:t>解决措施</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lnSpc>
                          <a:spcPts val="5100"/>
                        </a:lnSpc>
                        <a:defRPr>
                          <a:solidFill>
                            <a:srgbClr val="000000"/>
                          </a:solidFill>
                        </a:defRPr>
                      </a:pPr>
                      <a:r>
                        <a:rPr>
                          <a:solidFill>
                            <a:srgbClr val="FFFFFF"/>
                          </a:solidFill>
                          <a:latin typeface="PingFang SC Semibold"/>
                          <a:ea typeface="PingFang SC Semibold"/>
                          <a:cs typeface="PingFang SC Semibold"/>
                          <a:sym typeface="PingFang SC Semibold"/>
                        </a:rPr>
                        <a:t>规避方法</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r>
              <a:tr h="1408438">
                <a:tc>
                  <a:txBody>
                    <a:bodyPr/>
                    <a:lstStyle/>
                    <a:p>
                      <a:pPr algn="l" defTabSz="457200">
                        <a:lnSpc>
                          <a:spcPts val="5100"/>
                        </a:lnSpc>
                        <a:defRPr>
                          <a:solidFill>
                            <a:srgbClr val="000000"/>
                          </a:solidFill>
                        </a:defRPr>
                      </a:pPr>
                      <a:r>
                        <a:rPr>
                          <a:latin typeface="PingFang SC Semibold"/>
                          <a:ea typeface="PingFang SC Semibold"/>
                          <a:cs typeface="PingFang SC Semibold"/>
                          <a:sym typeface="PingFang SC Semibold"/>
                        </a:rPr>
                        <a:t>工具风险</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软件项目开发和实施过程，所必须用到的管理工具、开发工具、测试工具未能及时到位</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软件项目开发和实施过程，所必须用到的管理工具、开发工具、测试工具未能及时到位</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全员使用事先准备的可替代工具。</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提前准备好可替代的工具。</a:t>
                      </a:r>
                    </a:p>
                  </a:txBody>
                  <a:tcPr marL="21166" marR="21166"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r>
              <a:tr h="854888">
                <a:tc rowSpan="3">
                  <a:txBody>
                    <a:bodyPr/>
                    <a:lstStyle/>
                    <a:p>
                      <a:pPr algn="l" defTabSz="457200">
                        <a:lnSpc>
                          <a:spcPts val="5100"/>
                        </a:lnSpc>
                        <a:defRPr>
                          <a:solidFill>
                            <a:srgbClr val="000000"/>
                          </a:solidFill>
                        </a:defRPr>
                      </a:pPr>
                      <a:r>
                        <a:rPr>
                          <a:latin typeface="PingFang SC Semibold"/>
                          <a:ea typeface="PingFang SC Semibold"/>
                          <a:cs typeface="PingFang SC Semibold"/>
                          <a:sym typeface="PingFang SC Semibold"/>
                        </a:rPr>
                        <a:t>综合风险</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评审时无转接头，笔记本电脑电量不足</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评审时发生上述情况</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在场对组员及时将无法正常使用对设备更换至事先准备好的备用设备</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评审前确保电脑电量足够，转接头能正常使用等</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1086213">
                <a:tc vMerge="1">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组长没有及时发送邮件至干系人</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在每周截止时间之前，组长未发送邮件或发送邮件时有遗漏附件给干系人</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组长立即补发，并组内检讨，实施惩罚措施。</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组员在截止时间前提醒组长及时交作业；组长自己设置闹钟提醒自己交作业；提交前截图至微信群内检查是否有遗漏，格式错误。</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876311">
                <a:tc vMerge="1">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成员没有在规定时间到达每周例会指定地点</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成员没有在规定时间到达每周例会指定地点</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说明理由，组内检讨，并根据实际情况实施惩罚措施</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会议前提醒组员，确认每个组员记得会议，且无其他安排。</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919278">
                <a:tc>
                  <a:txBody>
                    <a:bodyPr/>
                    <a:lstStyle/>
                    <a:p>
                      <a:pPr algn="l" defTabSz="457200">
                        <a:lnSpc>
                          <a:spcPts val="5100"/>
                        </a:lnSpc>
                        <a:defRPr>
                          <a:solidFill>
                            <a:srgbClr val="000000"/>
                          </a:solidFill>
                        </a:defRPr>
                      </a:pPr>
                      <a:r>
                        <a:rPr>
                          <a:latin typeface="PingFang SC Semibold"/>
                          <a:ea typeface="PingFang SC Semibold"/>
                          <a:cs typeface="PingFang SC Semibold"/>
                          <a:sym typeface="PingFang SC Semibold"/>
                        </a:rPr>
                        <a:t>未识别风险</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发生没有在上述风险中提及的风险</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发生没有在上述风险中提及的风险，并且由组员认定该情况为风险</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由组长立刻拟定风险处理措施，并更新风险管理计划，尽量避免再次发生</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defRPr>
                          <a:solidFill>
                            <a:srgbClr val="000000"/>
                          </a:solidFill>
                        </a:defRPr>
                      </a:pPr>
                      <a:r>
                        <a:rPr sz="1500">
                          <a:latin typeface="PingFang SC Regular"/>
                          <a:ea typeface="PingFang SC Regular"/>
                          <a:cs typeface="PingFang SC Regular"/>
                          <a:sym typeface="PingFang SC Regular"/>
                        </a:rPr>
                        <a:t>创建风险识别及措施并及时补充新发现的风险</a:t>
                      </a:r>
                    </a:p>
                  </a:txBody>
                  <a:tcPr marL="21166" marR="21166"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40" name="人力资源管理子计划"/>
          <p:cNvSpPr txBox="1"/>
          <p:nvPr/>
        </p:nvSpPr>
        <p:spPr>
          <a:xfrm>
            <a:off x="4730750" y="1699908"/>
            <a:ext cx="3543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人力资源管理子计划</a:t>
            </a:r>
          </a:p>
        </p:txBody>
      </p:sp>
      <p:sp>
        <p:nvSpPr>
          <p:cNvPr id="241" name="OBS"/>
          <p:cNvSpPr txBox="1"/>
          <p:nvPr/>
        </p:nvSpPr>
        <p:spPr>
          <a:xfrm>
            <a:off x="6109334" y="9035260"/>
            <a:ext cx="78613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OBS</a:t>
            </a:r>
          </a:p>
        </p:txBody>
      </p:sp>
      <p:sp>
        <p:nvSpPr>
          <p:cNvPr id="242"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grpSp>
        <p:nvGrpSpPr>
          <p:cNvPr id="245" name="成组"/>
          <p:cNvGrpSpPr/>
          <p:nvPr/>
        </p:nvGrpSpPr>
        <p:grpSpPr>
          <a:xfrm>
            <a:off x="915210" y="2587879"/>
            <a:ext cx="11174380" cy="5817029"/>
            <a:chOff x="0" y="0"/>
            <a:chExt cx="11174378" cy="5817028"/>
          </a:xfrm>
        </p:grpSpPr>
        <p:sp>
          <p:nvSpPr>
            <p:cNvPr id="243" name="矩形"/>
            <p:cNvSpPr/>
            <p:nvPr/>
          </p:nvSpPr>
          <p:spPr>
            <a:xfrm>
              <a:off x="0" y="296189"/>
              <a:ext cx="11174379" cy="5520840"/>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244" name="图像" descr="图像"/>
            <p:cNvPicPr>
              <a:picLocks noChangeAspect="1"/>
            </p:cNvPicPr>
            <p:nvPr/>
          </p:nvPicPr>
          <p:blipFill>
            <a:blip r:embed="rId2">
              <a:extLst/>
            </a:blip>
            <a:stretch>
              <a:fillRect/>
            </a:stretch>
          </p:blipFill>
          <p:spPr>
            <a:xfrm>
              <a:off x="74662" y="0"/>
              <a:ext cx="11025054" cy="5817029"/>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48"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249" name="人力资源管理子计划"/>
          <p:cNvSpPr txBox="1"/>
          <p:nvPr/>
        </p:nvSpPr>
        <p:spPr>
          <a:xfrm>
            <a:off x="4730750" y="1699908"/>
            <a:ext cx="3543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人力资源管理子计划</a:t>
            </a:r>
          </a:p>
        </p:txBody>
      </p:sp>
      <p:sp>
        <p:nvSpPr>
          <p:cNvPr id="250" name="人员工作流程"/>
          <p:cNvSpPr txBox="1"/>
          <p:nvPr/>
        </p:nvSpPr>
        <p:spPr>
          <a:xfrm>
            <a:off x="1530242" y="3229388"/>
            <a:ext cx="2019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人员工作流程</a:t>
            </a:r>
          </a:p>
        </p:txBody>
      </p:sp>
      <p:sp>
        <p:nvSpPr>
          <p:cNvPr id="251" name="由项目经理在每周四的小组例会结束后发布任务分配文档与截止时间，并且在任务执行期间每日检查组员当日工作进度和成果，并且给予修改意见。小组工作人员在项目经理规定时间内完成任务，将任务完成后交于该任务负责人（若存在负责人）进行整合后，交给项目经理或者事先确定的审核人进行审核，审核通过后交由配置管理员上传至配置管理系统。…"/>
          <p:cNvSpPr txBox="1"/>
          <p:nvPr/>
        </p:nvSpPr>
        <p:spPr>
          <a:xfrm>
            <a:off x="1460144" y="4185637"/>
            <a:ext cx="10084512"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3" algn="l" defTabSz="457200">
              <a:defRPr sz="2200">
                <a:latin typeface="PingFang SC Regular"/>
                <a:ea typeface="PingFang SC Regular"/>
                <a:cs typeface="PingFang SC Regular"/>
                <a:sym typeface="PingFang SC Regular"/>
              </a:defRPr>
            </a:pPr>
            <a:r>
              <a:t>      由项目经理在每周四的小组例会结束后发布</a:t>
            </a:r>
            <a:r>
              <a:rPr>
                <a:latin typeface="PingFang SC Semibold"/>
                <a:ea typeface="PingFang SC Semibold"/>
                <a:cs typeface="PingFang SC Semibold"/>
                <a:sym typeface="PingFang SC Semibold"/>
              </a:rPr>
              <a:t>任务分配文档与截止时间</a:t>
            </a:r>
            <a:r>
              <a:t>，并且在任务执行期间每日检查组员当日工作进度和成果，并且给予修改意见。小组工作人员在项目经理规定时间内完成任务，将任务完成后交于该任务</a:t>
            </a:r>
            <a:r>
              <a:rPr>
                <a:latin typeface="PingFang SC Semibold"/>
                <a:ea typeface="PingFang SC Semibold"/>
                <a:cs typeface="PingFang SC Semibold"/>
                <a:sym typeface="PingFang SC Semibold"/>
              </a:rPr>
              <a:t>负责人</a:t>
            </a:r>
            <a:r>
              <a:t>（若存在负责人）进行整合后，交给项目经理或者事先确定的审核人进行</a:t>
            </a:r>
            <a:r>
              <a:rPr>
                <a:latin typeface="PingFang SC Semibold"/>
                <a:ea typeface="PingFang SC Semibold"/>
                <a:cs typeface="PingFang SC Semibold"/>
                <a:sym typeface="PingFang SC Semibold"/>
              </a:rPr>
              <a:t>审核</a:t>
            </a:r>
            <a:r>
              <a:t>，审核通过后交由</a:t>
            </a:r>
            <a:r>
              <a:rPr>
                <a:latin typeface="PingFang SC Semibold"/>
                <a:ea typeface="PingFang SC Semibold"/>
                <a:cs typeface="PingFang SC Semibold"/>
                <a:sym typeface="PingFang SC Semibold"/>
              </a:rPr>
              <a:t>配置管理员</a:t>
            </a:r>
            <a:r>
              <a:t>上传至</a:t>
            </a:r>
            <a:r>
              <a:rPr>
                <a:latin typeface="PingFang SC Semibold"/>
                <a:ea typeface="PingFang SC Semibold"/>
                <a:cs typeface="PingFang SC Semibold"/>
                <a:sym typeface="PingFang SC Semibold"/>
              </a:rPr>
              <a:t>配置管理系统</a:t>
            </a:r>
            <a:r>
              <a:t>。</a:t>
            </a:r>
          </a:p>
          <a:p>
            <a:pPr algn="l" defTabSz="457200">
              <a:defRPr sz="2200">
                <a:latin typeface="PingFang SC Regular"/>
                <a:ea typeface="PingFang SC Regular"/>
                <a:cs typeface="PingFang SC Regular"/>
                <a:sym typeface="PingFang SC Regular"/>
              </a:defRPr>
            </a:pPr>
            <a:r>
              <a:t>      在项目经理整理好本周课程作业，提交至作业要求邮箱后，由项目经理对本周小组成员进行</a:t>
            </a:r>
            <a:r>
              <a:rPr>
                <a:latin typeface="PingFang SC Semibold"/>
                <a:ea typeface="PingFang SC Semibold"/>
                <a:cs typeface="PingFang SC Semibold"/>
                <a:sym typeface="PingFang SC Semibold"/>
              </a:rPr>
              <a:t>绩效评价</a:t>
            </a:r>
            <a:r>
              <a:t>，并发布到微信群，上传至配置管理系统。</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项目总评审"/>
          <p:cNvSpPr txBox="1"/>
          <p:nvPr/>
        </p:nvSpPr>
        <p:spPr>
          <a:xfrm>
            <a:off x="4444999" y="3958090"/>
            <a:ext cx="4114801" cy="121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latin typeface="PingFang SC Semibold"/>
                <a:ea typeface="PingFang SC Semibold"/>
                <a:cs typeface="PingFang SC Semibold"/>
                <a:sym typeface="PingFang SC Semibold"/>
              </a:defRPr>
            </a:lvl1pPr>
          </a:lstStyle>
          <a:p>
            <a:pPr/>
            <a:r>
              <a:t>项目总评审</a:t>
            </a:r>
          </a:p>
        </p:txBody>
      </p:sp>
      <p:sp>
        <p:nvSpPr>
          <p:cNvPr id="123" name="Project Final Review"/>
          <p:cNvSpPr txBox="1"/>
          <p:nvPr/>
        </p:nvSpPr>
        <p:spPr>
          <a:xfrm>
            <a:off x="4720285" y="5198609"/>
            <a:ext cx="3564230" cy="59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atin typeface="Apple SD 산돌고딕 Neo 일반체"/>
                <a:ea typeface="Apple SD 산돌고딕 Neo 일반체"/>
                <a:cs typeface="Apple SD 산돌고딕 Neo 일반체"/>
                <a:sym typeface="Apple SD 산돌고딕 Neo 일반체"/>
              </a:defRPr>
            </a:lvl1pPr>
          </a:lstStyle>
          <a:p>
            <a:pPr/>
            <a:r>
              <a:t>Project Final Review</a:t>
            </a:r>
          </a:p>
        </p:txBody>
      </p:sp>
      <p:sp>
        <p:nvSpPr>
          <p:cNvPr id="124" name="团队：PRD2018-G12"/>
          <p:cNvSpPr txBox="1"/>
          <p:nvPr/>
        </p:nvSpPr>
        <p:spPr>
          <a:xfrm>
            <a:off x="9452310" y="8078601"/>
            <a:ext cx="3277287"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atin typeface="PingFang SC Regular"/>
                <a:ea typeface="PingFang SC Regular"/>
                <a:cs typeface="PingFang SC Regular"/>
                <a:sym typeface="PingFang SC Regular"/>
              </a:defRPr>
            </a:lvl1pPr>
          </a:lstStyle>
          <a:p>
            <a:pPr/>
            <a:r>
              <a:t>团队：PRD2018-G12</a:t>
            </a:r>
          </a:p>
        </p:txBody>
      </p:sp>
      <p:sp>
        <p:nvSpPr>
          <p:cNvPr id="125" name="组长：刘祺"/>
          <p:cNvSpPr txBox="1"/>
          <p:nvPr/>
        </p:nvSpPr>
        <p:spPr>
          <a:xfrm>
            <a:off x="10964296" y="8564424"/>
            <a:ext cx="1765301"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atin typeface="PingFang SC Regular"/>
                <a:ea typeface="PingFang SC Regular"/>
                <a:cs typeface="PingFang SC Regular"/>
                <a:sym typeface="PingFang SC Regular"/>
              </a:defRPr>
            </a:lvl1pPr>
          </a:lstStyle>
          <a:p>
            <a:pPr/>
            <a:r>
              <a:t>组长：刘祺</a:t>
            </a:r>
          </a:p>
        </p:txBody>
      </p:sp>
      <p:sp>
        <p:nvSpPr>
          <p:cNvPr id="126" name="组员：陈铭阳 赵唯皓 赵佳锋 蓝舒雯"/>
          <p:cNvSpPr txBox="1"/>
          <p:nvPr/>
        </p:nvSpPr>
        <p:spPr>
          <a:xfrm>
            <a:off x="7332426" y="9050248"/>
            <a:ext cx="5397171"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atin typeface="PingFang SC Regular"/>
                <a:ea typeface="PingFang SC Regular"/>
                <a:cs typeface="PingFang SC Regular"/>
                <a:sym typeface="PingFang SC Regular"/>
              </a:defRPr>
            </a:lvl1pPr>
          </a:lstStyle>
          <a:p>
            <a:pPr/>
            <a:r>
              <a:t>组员：陈铭阳 赵唯皓 赵佳锋 蓝舒雯</a:t>
            </a:r>
          </a:p>
        </p:txBody>
      </p:sp>
      <p:pic>
        <p:nvPicPr>
          <p:cNvPr id="127" name="小组LOGO.PNG" descr="小组LOGO.PNG"/>
          <p:cNvPicPr>
            <a:picLocks noChangeAspect="1"/>
          </p:cNvPicPr>
          <p:nvPr/>
        </p:nvPicPr>
        <p:blipFill>
          <a:blip r:embed="rId2">
            <a:extLst/>
          </a:blip>
          <a:srcRect l="0" t="0" r="0" b="0"/>
          <a:stretch>
            <a:fillRect/>
          </a:stretch>
        </p:blipFill>
        <p:spPr>
          <a:xfrm>
            <a:off x="122303" y="7783969"/>
            <a:ext cx="2132309" cy="2132310"/>
          </a:xfrm>
          <a:prstGeom prst="rect">
            <a:avLst/>
          </a:prstGeom>
          <a:ln w="12700">
            <a:miter lim="400000"/>
          </a:ln>
          <a:effectLst>
            <a:outerShdw sx="100000" sy="100000" kx="0" ky="0" algn="b" rotWithShape="0" blurRad="63500" dist="66456" dir="5400000">
              <a:srgbClr val="000000">
                <a:alpha val="50000"/>
              </a:srgbClr>
            </a:outerShdw>
          </a:effectLst>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54"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255" name="人力资源管理子计划"/>
          <p:cNvSpPr txBox="1"/>
          <p:nvPr/>
        </p:nvSpPr>
        <p:spPr>
          <a:xfrm>
            <a:off x="4730750" y="1699908"/>
            <a:ext cx="3543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人力资源管理子计划</a:t>
            </a:r>
          </a:p>
        </p:txBody>
      </p:sp>
      <p:sp>
        <p:nvSpPr>
          <p:cNvPr id="256" name="人员联系方式"/>
          <p:cNvSpPr txBox="1"/>
          <p:nvPr/>
        </p:nvSpPr>
        <p:spPr>
          <a:xfrm>
            <a:off x="5492749" y="8643363"/>
            <a:ext cx="2019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人员联系方式</a:t>
            </a:r>
          </a:p>
        </p:txBody>
      </p:sp>
      <p:graphicFrame>
        <p:nvGraphicFramePr>
          <p:cNvPr id="257" name="表格"/>
          <p:cNvGraphicFramePr/>
          <p:nvPr/>
        </p:nvGraphicFramePr>
        <p:xfrm>
          <a:off x="1453475" y="3354046"/>
          <a:ext cx="10110550" cy="428288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71150"/>
                <a:gridCol w="3257669"/>
                <a:gridCol w="3669030"/>
              </a:tblGrid>
              <a:tr h="533772">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负责人</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电话号码</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邮箱</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r>
              <a:tr h="533772">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杨枨</a:t>
                      </a:r>
                    </a:p>
                  </a:txBody>
                  <a:tcPr marL="91440" marR="91440"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4472C4"/>
                    </a:solidFill>
                  </a:tcPr>
                </a:tc>
                <a:tc>
                  <a:txBody>
                    <a:bodyPr/>
                    <a:lstStyle/>
                    <a:p>
                      <a:pPr indent="170687" algn="r" defTabSz="457200">
                        <a:lnSpc>
                          <a:spcPts val="5200"/>
                        </a:lnSpc>
                        <a:defRPr>
                          <a:solidFill>
                            <a:srgbClr val="000000"/>
                          </a:solidFill>
                        </a:defRPr>
                      </a:pPr>
                      <a:r>
                        <a:rPr sz="2133">
                          <a:latin typeface="PingFang SC Regular"/>
                          <a:ea typeface="PingFang SC Regular"/>
                          <a:cs typeface="PingFang SC Regular"/>
                          <a:sym typeface="PingFang SC Regular"/>
                        </a:rPr>
                        <a:t>13357102333</a:t>
                      </a:r>
                    </a:p>
                  </a:txBody>
                  <a:tcPr marL="91440" marR="91440"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CFD5EA"/>
                    </a:solidFill>
                  </a:tcPr>
                </a:tc>
                <a:tc>
                  <a:txBody>
                    <a:bodyPr/>
                    <a:lstStyle/>
                    <a:p>
                      <a:pPr algn="l" defTabSz="457200">
                        <a:lnSpc>
                          <a:spcPts val="4900"/>
                        </a:lnSpc>
                        <a:defRPr>
                          <a:solidFill>
                            <a:srgbClr val="000000"/>
                          </a:solidFill>
                        </a:defRPr>
                      </a:pPr>
                      <a:r>
                        <a:rPr sz="2133">
                          <a:latin typeface="PingFang SC Regular"/>
                          <a:ea typeface="PingFang SC Regular"/>
                          <a:cs typeface="PingFang SC Regular"/>
                          <a:sym typeface="PingFang SC Regular"/>
                        </a:rPr>
                        <a:t>yangc@zucc.edu.cn</a:t>
                      </a:r>
                    </a:p>
                  </a:txBody>
                  <a:tcPr marL="91440" marR="91440"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CFD5EA"/>
                    </a:solidFill>
                  </a:tcPr>
                </a:tc>
              </a:tr>
              <a:tr h="533772">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侯宏仑</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indent="170687" algn="r" defTabSz="457200">
                        <a:lnSpc>
                          <a:spcPts val="5200"/>
                        </a:lnSpc>
                        <a:defRPr>
                          <a:solidFill>
                            <a:srgbClr val="000000"/>
                          </a:solidFill>
                        </a:defRPr>
                      </a:pPr>
                      <a:r>
                        <a:rPr sz="2133">
                          <a:latin typeface="PingFang SC Regular"/>
                          <a:ea typeface="PingFang SC Regular"/>
                          <a:cs typeface="PingFang SC Regular"/>
                          <a:sym typeface="PingFang SC Regular"/>
                        </a:rPr>
                        <a:t>13071858629</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900"/>
                        </a:lnSpc>
                        <a:defRPr>
                          <a:solidFill>
                            <a:srgbClr val="000000"/>
                          </a:solidFill>
                        </a:defRPr>
                      </a:pPr>
                      <a:r>
                        <a:rPr sz="2133">
                          <a:latin typeface="PingFang SC Regular"/>
                          <a:ea typeface="PingFang SC Regular"/>
                          <a:cs typeface="PingFang SC Regular"/>
                          <a:sym typeface="PingFang SC Regular"/>
                        </a:rPr>
                        <a:t>ubilabs@zucc.edu.cn</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533772">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刘祺</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indent="170687" algn="r" defTabSz="457200">
                        <a:lnSpc>
                          <a:spcPts val="5200"/>
                        </a:lnSpc>
                        <a:defRPr>
                          <a:solidFill>
                            <a:srgbClr val="000000"/>
                          </a:solidFill>
                        </a:defRPr>
                      </a:pPr>
                      <a:r>
                        <a:rPr sz="2133">
                          <a:latin typeface="PingFang SC Regular"/>
                          <a:ea typeface="PingFang SC Regular"/>
                          <a:cs typeface="PingFang SC Regular"/>
                          <a:sym typeface="PingFang SC Regular"/>
                        </a:rPr>
                        <a:t>15988198404</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c>
                  <a:txBody>
                    <a:bodyPr/>
                    <a:lstStyle/>
                    <a:p>
                      <a:pPr algn="l" defTabSz="457200">
                        <a:lnSpc>
                          <a:spcPts val="4900"/>
                        </a:lnSpc>
                        <a:defRPr>
                          <a:solidFill>
                            <a:srgbClr val="000000"/>
                          </a:solidFill>
                        </a:defRPr>
                      </a:pPr>
                      <a:r>
                        <a:rPr sz="2133">
                          <a:latin typeface="PingFang SC Regular"/>
                          <a:ea typeface="PingFang SC Regular"/>
                          <a:cs typeface="PingFang SC Regular"/>
                          <a:sym typeface="PingFang SC Regular"/>
                        </a:rPr>
                        <a:t>31602297@stu.zucc.edu.cn</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r h="533772">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陈铭阳</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indent="170687" algn="r" defTabSz="457200">
                        <a:lnSpc>
                          <a:spcPts val="5200"/>
                        </a:lnSpc>
                        <a:defRPr>
                          <a:solidFill>
                            <a:srgbClr val="000000"/>
                          </a:solidFill>
                        </a:defRPr>
                      </a:pPr>
                      <a:r>
                        <a:rPr sz="2133">
                          <a:latin typeface="PingFang SC Regular"/>
                          <a:ea typeface="PingFang SC Regular"/>
                          <a:cs typeface="PingFang SC Regular"/>
                          <a:sym typeface="PingFang SC Regular"/>
                        </a:rPr>
                        <a:t>13732287787</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900"/>
                        </a:lnSpc>
                        <a:defRPr>
                          <a:solidFill>
                            <a:srgbClr val="000000"/>
                          </a:solidFill>
                        </a:defRPr>
                      </a:pPr>
                      <a:r>
                        <a:rPr sz="2133">
                          <a:latin typeface="PingFang SC Regular"/>
                          <a:ea typeface="PingFang SC Regular"/>
                          <a:cs typeface="PingFang SC Regular"/>
                          <a:sym typeface="PingFang SC Regular"/>
                        </a:rPr>
                        <a:t>31601386@stu.zucc.edu.cn</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533772">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蓝舒雯</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indent="170687" algn="r" defTabSz="457200">
                        <a:lnSpc>
                          <a:spcPts val="5200"/>
                        </a:lnSpc>
                        <a:defRPr>
                          <a:solidFill>
                            <a:srgbClr val="000000"/>
                          </a:solidFill>
                        </a:defRPr>
                      </a:pPr>
                      <a:r>
                        <a:rPr sz="2133">
                          <a:latin typeface="PingFang SC Regular"/>
                          <a:ea typeface="PingFang SC Regular"/>
                          <a:cs typeface="PingFang SC Regular"/>
                          <a:sym typeface="PingFang SC Regular"/>
                        </a:rPr>
                        <a:t>17376509845</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c>
                  <a:txBody>
                    <a:bodyPr/>
                    <a:lstStyle/>
                    <a:p>
                      <a:pPr algn="l" defTabSz="457200">
                        <a:lnSpc>
                          <a:spcPts val="4900"/>
                        </a:lnSpc>
                        <a:defRPr>
                          <a:solidFill>
                            <a:srgbClr val="000000"/>
                          </a:solidFill>
                        </a:defRPr>
                      </a:pPr>
                      <a:r>
                        <a:rPr sz="2133">
                          <a:latin typeface="PingFang SC Regular"/>
                          <a:ea typeface="PingFang SC Regular"/>
                          <a:cs typeface="PingFang SC Regular"/>
                          <a:sym typeface="PingFang SC Regular"/>
                        </a:rPr>
                        <a:t>31601380@stu.zucc.edu.cn</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r h="533772">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赵佳锋</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indent="170687" algn="r" defTabSz="457200">
                        <a:lnSpc>
                          <a:spcPts val="5200"/>
                        </a:lnSpc>
                        <a:defRPr>
                          <a:solidFill>
                            <a:srgbClr val="000000"/>
                          </a:solidFill>
                        </a:defRPr>
                      </a:pPr>
                      <a:r>
                        <a:rPr sz="2133">
                          <a:latin typeface="PingFang SC Regular"/>
                          <a:ea typeface="PingFang SC Regular"/>
                          <a:cs typeface="PingFang SC Regular"/>
                          <a:sym typeface="PingFang SC Regular"/>
                        </a:rPr>
                        <a:t>15988122807</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900"/>
                        </a:lnSpc>
                        <a:defRPr>
                          <a:solidFill>
                            <a:srgbClr val="000000"/>
                          </a:solidFill>
                        </a:defRPr>
                      </a:pPr>
                      <a:r>
                        <a:rPr sz="2133">
                          <a:latin typeface="PingFang SC Regular"/>
                          <a:ea typeface="PingFang SC Regular"/>
                          <a:cs typeface="PingFang SC Regular"/>
                          <a:sym typeface="PingFang SC Regular"/>
                        </a:rPr>
                        <a:t>31601416@stu.zucc.edu.cn</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533772">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赵唯皓</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indent="170687" algn="r" defTabSz="457200">
                        <a:lnSpc>
                          <a:spcPts val="5200"/>
                        </a:lnSpc>
                        <a:defRPr>
                          <a:solidFill>
                            <a:srgbClr val="000000"/>
                          </a:solidFill>
                        </a:defRPr>
                      </a:pPr>
                      <a:r>
                        <a:rPr sz="2133">
                          <a:latin typeface="PingFang SC Regular"/>
                          <a:ea typeface="PingFang SC Regular"/>
                          <a:cs typeface="PingFang SC Regular"/>
                          <a:sym typeface="PingFang SC Regular"/>
                        </a:rPr>
                        <a:t>15958144825</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c>
                  <a:txBody>
                    <a:bodyPr/>
                    <a:lstStyle/>
                    <a:p>
                      <a:pPr algn="l" defTabSz="457200">
                        <a:lnSpc>
                          <a:spcPts val="4900"/>
                        </a:lnSpc>
                        <a:defRPr>
                          <a:solidFill>
                            <a:srgbClr val="000000"/>
                          </a:solidFill>
                        </a:defRPr>
                      </a:pPr>
                      <a:r>
                        <a:rPr sz="2133">
                          <a:latin typeface="PingFang SC Regular"/>
                          <a:ea typeface="PingFang SC Regular"/>
                          <a:cs typeface="PingFang SC Regular"/>
                          <a:sym typeface="PingFang SC Regular"/>
                        </a:rPr>
                        <a:t>31601417@stu.zucc.edu.cn</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60"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261" name="人力资源管理子计划"/>
          <p:cNvSpPr txBox="1"/>
          <p:nvPr/>
        </p:nvSpPr>
        <p:spPr>
          <a:xfrm>
            <a:off x="4730750" y="1699908"/>
            <a:ext cx="3543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人力资源管理子计划</a:t>
            </a:r>
          </a:p>
        </p:txBody>
      </p:sp>
      <p:sp>
        <p:nvSpPr>
          <p:cNvPr id="262" name="人员分工表"/>
          <p:cNvSpPr txBox="1"/>
          <p:nvPr/>
        </p:nvSpPr>
        <p:spPr>
          <a:xfrm>
            <a:off x="5651499" y="8643363"/>
            <a:ext cx="1701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人员分工表</a:t>
            </a:r>
          </a:p>
        </p:txBody>
      </p:sp>
      <p:graphicFrame>
        <p:nvGraphicFramePr>
          <p:cNvPr id="263" name="表格"/>
          <p:cNvGraphicFramePr/>
          <p:nvPr/>
        </p:nvGraphicFramePr>
        <p:xfrm>
          <a:off x="1716073" y="2558217"/>
          <a:ext cx="9585354" cy="73245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46503"/>
                <a:gridCol w="1516538"/>
                <a:gridCol w="6109610"/>
              </a:tblGrid>
              <a:tr h="487457">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职责</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负责人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负责内容</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r>
              <a:tr h="377747">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项目发起人</a:t>
                      </a:r>
                    </a:p>
                  </a:txBody>
                  <a:tcPr marL="68241" marR="68241"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杨枨</a:t>
                      </a:r>
                    </a:p>
                  </a:txBody>
                  <a:tcPr marL="68241" marR="68241"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提出项目并给予团队成员需求和指导</a:t>
                      </a:r>
                    </a:p>
                  </a:txBody>
                  <a:tcPr marL="68241" marR="68241"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r>
              <a:tr h="372190">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项目督查者</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杨枨</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对项目小组不同阶段的成果进行品审和验收</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361815">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教师用户代表</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杨枨</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为项目团队提供教师用户需求</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367031">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项目发起人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侯宏仑</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提出项目并给予团队成员需求和指导</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369185">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项目督查者</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侯宏仑</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对项目小组不同阶段的成果进行品审和验收</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675311">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项目经理</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刘祺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领导项目团队、执行和管理团队、负责软件的交付工作，负责项目的人员分工，并对人员进行绩效考核。</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323700">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文档书写员</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刘祺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书写项目中涉及的各种文档</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363516">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培训负责人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刘祺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负责组内对新知识的学习</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385061">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业务分析师</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刘祺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负责对项目业务需求进行分析</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352516">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用户访谈负责人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刘祺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负责与项目用户约定访谈时间地点</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355238">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UI负责人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陈铭阳</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负责项目的原型开发工作</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328249">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文档书写员</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陈铭阳</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书写项目中涉及到的各种文档</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387215">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配置管理员</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陈铭阳</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负责项目配置管理工作，进行版本变更控制</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355600">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幻灯片负责人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陈铭阳</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对项目涉及到的各种幻灯片对制作负主要责任</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66"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267" name="人力资源管理子计划"/>
          <p:cNvSpPr txBox="1"/>
          <p:nvPr/>
        </p:nvSpPr>
        <p:spPr>
          <a:xfrm>
            <a:off x="4730750" y="1699908"/>
            <a:ext cx="3543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人力资源管理子计划</a:t>
            </a:r>
          </a:p>
        </p:txBody>
      </p:sp>
      <p:sp>
        <p:nvSpPr>
          <p:cNvPr id="268" name="人员分工表"/>
          <p:cNvSpPr txBox="1"/>
          <p:nvPr/>
        </p:nvSpPr>
        <p:spPr>
          <a:xfrm>
            <a:off x="5651499" y="8643363"/>
            <a:ext cx="1701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人员分工表</a:t>
            </a:r>
          </a:p>
        </p:txBody>
      </p:sp>
      <p:graphicFrame>
        <p:nvGraphicFramePr>
          <p:cNvPr id="269" name="表格"/>
          <p:cNvGraphicFramePr/>
          <p:nvPr/>
        </p:nvGraphicFramePr>
        <p:xfrm>
          <a:off x="1885219" y="2978980"/>
          <a:ext cx="9247061" cy="538188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71025"/>
                <a:gridCol w="1053065"/>
                <a:gridCol w="6310270"/>
              </a:tblGrid>
              <a:tr h="413013">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职责</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负责人</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algn="l" defTabSz="457200">
                        <a:lnSpc>
                          <a:spcPts val="4900"/>
                        </a:lnSpc>
                        <a:defRPr>
                          <a:solidFill>
                            <a:srgbClr val="000000"/>
                          </a:solidFill>
                        </a:defRPr>
                      </a:pPr>
                      <a:r>
                        <a:rPr sz="2133">
                          <a:solidFill>
                            <a:srgbClr val="FFFFFF"/>
                          </a:solidFill>
                          <a:latin typeface="PingFang SC Semibold"/>
                          <a:ea typeface="PingFang SC Semibold"/>
                          <a:cs typeface="PingFang SC Semibold"/>
                          <a:sym typeface="PingFang SC Semibold"/>
                        </a:rPr>
                        <a:t>负责内容</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会议记录员</a:t>
                      </a:r>
                    </a:p>
                  </a:txBody>
                  <a:tcPr marL="68241" marR="68241"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蓝舒雯</a:t>
                      </a:r>
                    </a:p>
                  </a:txBody>
                  <a:tcPr marL="68241" marR="68241"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负责各类会议中录音，以及会议纪要</a:t>
                      </a:r>
                    </a:p>
                  </a:txBody>
                  <a:tcPr marL="68241" marR="68241"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E9EBF5"/>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文档书写员</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蓝舒雯</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书写项目中涉及到的各种文档</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UI制作员</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蓝舒雯</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负责项目的原型开发工作</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进度管理员</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赵佳锋</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负责甘特图的绘制和更新与项目进度的控制</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文档书写员</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赵佳锋</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书写项目中涉及到的各种文档</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质量保证员</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赵佳锋</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负责项目质量保证，确保项目质量满足客户需求</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需求审核员</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赵唯皓</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负责对项目需求的审核工作</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文档书写员</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赵唯皓</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书写项目中涉及到的各种文档</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文档管理员</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赵唯皓</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维护并及时修改和发布已更新技术文档</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学生用户代表</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胡方正</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为项目团队提供学生用户需求</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游客用户代表</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徐玥</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为项目团队提供游客用户需求</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13013">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管理员用户代表
潘琳
为项目团队提供管理员用户需求
开发者代表
夏昌灏
验证需求的可行性，为项目团队提供技术支持。
</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潘琳</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algn="l" defTabSz="457200">
                        <a:lnSpc>
                          <a:spcPts val="4400"/>
                        </a:lnSpc>
                        <a:defRPr>
                          <a:solidFill>
                            <a:srgbClr val="000000"/>
                          </a:solidFill>
                        </a:defRPr>
                      </a:pPr>
                      <a:r>
                        <a:rPr sz="1866">
                          <a:latin typeface="PingFang SC Regular"/>
                          <a:ea typeface="PingFang SC Regular"/>
                          <a:cs typeface="PingFang SC Regular"/>
                          <a:sym typeface="PingFang SC Regular"/>
                        </a:rPr>
                        <a:t>为项目团队提供管理员用户需求</a:t>
                      </a:r>
                    </a:p>
                  </a:txBody>
                  <a:tcPr marL="68241" marR="68241"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72"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273" name="成本管理子计划"/>
          <p:cNvSpPr txBox="1"/>
          <p:nvPr/>
        </p:nvSpPr>
        <p:spPr>
          <a:xfrm>
            <a:off x="5111749" y="1699908"/>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成本管理子计划</a:t>
            </a:r>
          </a:p>
        </p:txBody>
      </p:sp>
      <p:grpSp>
        <p:nvGrpSpPr>
          <p:cNvPr id="276" name="图像"/>
          <p:cNvGrpSpPr/>
          <p:nvPr/>
        </p:nvGrpSpPr>
        <p:grpSpPr>
          <a:xfrm>
            <a:off x="494479" y="3269355"/>
            <a:ext cx="5245101" cy="4241801"/>
            <a:chOff x="0" y="0"/>
            <a:chExt cx="5245100" cy="4241800"/>
          </a:xfrm>
        </p:grpSpPr>
        <p:pic>
          <p:nvPicPr>
            <p:cNvPr id="275" name="图像" descr="图像"/>
            <p:cNvPicPr>
              <a:picLocks noChangeAspect="1"/>
            </p:cNvPicPr>
            <p:nvPr/>
          </p:nvPicPr>
          <p:blipFill>
            <a:blip r:embed="rId2">
              <a:extLst/>
            </a:blip>
            <a:stretch>
              <a:fillRect/>
            </a:stretch>
          </p:blipFill>
          <p:spPr>
            <a:xfrm>
              <a:off x="88900" y="50800"/>
              <a:ext cx="5067300" cy="4013200"/>
            </a:xfrm>
            <a:prstGeom prst="rect">
              <a:avLst/>
            </a:prstGeom>
            <a:ln>
              <a:noFill/>
            </a:ln>
            <a:effectLst/>
          </p:spPr>
        </p:pic>
        <p:pic>
          <p:nvPicPr>
            <p:cNvPr id="274" name="图像" descr="图像"/>
            <p:cNvPicPr>
              <a:picLocks noChangeAspect="0"/>
            </p:cNvPicPr>
            <p:nvPr/>
          </p:nvPicPr>
          <p:blipFill>
            <a:blip r:embed="rId3">
              <a:extLst/>
            </a:blip>
            <a:stretch>
              <a:fillRect/>
            </a:stretch>
          </p:blipFill>
          <p:spPr>
            <a:xfrm>
              <a:off x="0" y="0"/>
              <a:ext cx="5245100" cy="4241800"/>
            </a:xfrm>
            <a:prstGeom prst="rect">
              <a:avLst/>
            </a:prstGeom>
            <a:effectLst/>
          </p:spPr>
        </p:pic>
      </p:grpSp>
      <p:sp>
        <p:nvSpPr>
          <p:cNvPr id="277" name="以总体平均看(以一年20D/M*12M=240D，一天工作8小时为准)：…"/>
          <p:cNvSpPr txBox="1"/>
          <p:nvPr/>
        </p:nvSpPr>
        <p:spPr>
          <a:xfrm>
            <a:off x="6559364" y="2748674"/>
            <a:ext cx="5950957" cy="657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3" algn="l" defTabSz="457200">
              <a:defRPr sz="2200">
                <a:latin typeface="PingFang SC Regular"/>
                <a:ea typeface="PingFang SC Regular"/>
                <a:cs typeface="PingFang SC Regular"/>
                <a:sym typeface="PingFang SC Regular"/>
              </a:defRPr>
            </a:pPr>
            <a:r>
              <a:t>以总体平均看(以一年20D/M*12M=240D，一天工作8小时为准)：</a:t>
            </a:r>
          </a:p>
          <a:p>
            <a:pPr lvl="3" algn="l" defTabSz="457200">
              <a:defRPr sz="2200">
                <a:latin typeface="PingFang SC Regular"/>
                <a:ea typeface="PingFang SC Regular"/>
                <a:cs typeface="PingFang SC Regular"/>
                <a:sym typeface="PingFang SC Regular"/>
              </a:defRPr>
            </a:pPr>
          </a:p>
          <a:p>
            <a:pPr lvl="3" algn="l" defTabSz="457200">
              <a:defRPr sz="2200">
                <a:latin typeface="PingFang SC Regular"/>
                <a:ea typeface="PingFang SC Regular"/>
                <a:cs typeface="PingFang SC Regular"/>
                <a:sym typeface="PingFang SC Regular"/>
              </a:defRPr>
            </a:pPr>
            <a:r>
              <a:t>人均工资/小时 = 74318/240/8=38.7元/小时）</a:t>
            </a:r>
          </a:p>
          <a:p>
            <a:pPr lvl="3" algn="l" defTabSz="457200">
              <a:defRPr sz="2200">
                <a:latin typeface="PingFang SC Regular"/>
                <a:ea typeface="PingFang SC Regular"/>
                <a:cs typeface="PingFang SC Regular"/>
                <a:sym typeface="PingFang SC Regular"/>
              </a:defRPr>
            </a:pPr>
            <a:r>
              <a:t>按IT行业1.5的权重</a:t>
            </a:r>
          </a:p>
          <a:p>
            <a:pPr lvl="3" algn="l" defTabSz="457200">
              <a:defRPr sz="2200">
                <a:latin typeface="PingFang SC Regular"/>
                <a:ea typeface="PingFang SC Regular"/>
                <a:cs typeface="PingFang SC Regular"/>
                <a:sym typeface="PingFang SC Regular"/>
              </a:defRPr>
            </a:pPr>
          </a:p>
          <a:p>
            <a:pPr lvl="3" algn="l" defTabSz="457200">
              <a:defRPr sz="2200">
                <a:latin typeface="PingFang SC Regular"/>
                <a:ea typeface="PingFang SC Regular"/>
                <a:cs typeface="PingFang SC Regular"/>
                <a:sym typeface="PingFang SC Regular"/>
              </a:defRPr>
            </a:pPr>
            <a:r>
              <a:t>人均工资/小时 = 1.5*74318/240/8=58.05（元/小时）</a:t>
            </a:r>
          </a:p>
          <a:p>
            <a:pPr lvl="3" algn="l" defTabSz="457200">
              <a:defRPr sz="2200">
                <a:latin typeface="PingFang SC Regular"/>
                <a:ea typeface="PingFang SC Regular"/>
                <a:cs typeface="PingFang SC Regular"/>
                <a:sym typeface="PingFang SC Regular"/>
              </a:defRPr>
            </a:pPr>
            <a:r>
              <a:t> </a:t>
            </a:r>
          </a:p>
          <a:p>
            <a:pPr lvl="3" algn="l" defTabSz="457200">
              <a:defRPr sz="2200">
                <a:latin typeface="PingFang SC Regular"/>
                <a:ea typeface="PingFang SC Regular"/>
                <a:cs typeface="PingFang SC Regular"/>
                <a:sym typeface="PingFang SC Regular"/>
              </a:defRPr>
            </a:pPr>
            <a:r>
              <a:t>但就从IT行业年收入看(以一年20D/M*12M=240D，一天工作8小时为准，实际可能大于8小时)：</a:t>
            </a:r>
          </a:p>
          <a:p>
            <a:pPr lvl="3" algn="l" defTabSz="457200">
              <a:defRPr sz="2200">
                <a:latin typeface="PingFang SC Regular"/>
                <a:ea typeface="PingFang SC Regular"/>
                <a:cs typeface="PingFang SC Regular"/>
                <a:sym typeface="PingFang SC Regular"/>
              </a:defRPr>
            </a:pPr>
          </a:p>
          <a:p>
            <a:pPr lvl="3" algn="l" defTabSz="457200">
              <a:defRPr sz="2200">
                <a:latin typeface="PingFang SC Regular"/>
                <a:ea typeface="PingFang SC Regular"/>
                <a:cs typeface="PingFang SC Regular"/>
                <a:sym typeface="PingFang SC Regular"/>
              </a:defRPr>
            </a:pPr>
            <a:r>
              <a:t>人均工资/小时 = 133150/240/8=69.34（元/小时）</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80"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281" name="成本管理子计划"/>
          <p:cNvSpPr txBox="1"/>
          <p:nvPr/>
        </p:nvSpPr>
        <p:spPr>
          <a:xfrm>
            <a:off x="5111749" y="1699908"/>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成本管理子计划</a:t>
            </a:r>
          </a:p>
        </p:txBody>
      </p:sp>
      <p:graphicFrame>
        <p:nvGraphicFramePr>
          <p:cNvPr id="282" name="表格"/>
          <p:cNvGraphicFramePr/>
          <p:nvPr/>
        </p:nvGraphicFramePr>
        <p:xfrm>
          <a:off x="1563866" y="3203136"/>
          <a:ext cx="2540001" cy="45720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910852"/>
                <a:gridCol w="4966216"/>
              </a:tblGrid>
              <a:tr h="457200">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阶段</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经费（元）</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r>
              <a:tr h="457200">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项目启动</a:t>
                      </a:r>
                    </a:p>
                  </a:txBody>
                  <a:tcPr marL="91440" marR="91440"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4472C4"/>
                    </a:solidFill>
                  </a:tcPr>
                </a:tc>
                <a:tc>
                  <a:txBody>
                    <a:bodyPr/>
                    <a:lstStyle/>
                    <a:p>
                      <a:pPr algn="r" defTabSz="457200">
                        <a:lnSpc>
                          <a:spcPts val="6300"/>
                        </a:lnSpc>
                        <a:defRPr>
                          <a:solidFill>
                            <a:srgbClr val="000000"/>
                          </a:solidFill>
                        </a:defRPr>
                      </a:pPr>
                      <a:r>
                        <a:rPr sz="2666">
                          <a:latin typeface="PingFang SC Regular"/>
                          <a:ea typeface="PingFang SC Regular"/>
                          <a:cs typeface="PingFang SC Regular"/>
                          <a:sym typeface="PingFang SC Regular"/>
                        </a:rPr>
                        <a:t>8320.8</a:t>
                      </a:r>
                    </a:p>
                  </a:txBody>
                  <a:tcPr marL="91440" marR="91440" marT="12700" marB="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CFD5EA"/>
                    </a:solidFill>
                  </a:tcPr>
                </a:tc>
              </a:tr>
              <a:tr h="457200">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项目计划</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r" defTabSz="457200">
                        <a:lnSpc>
                          <a:spcPts val="6300"/>
                        </a:lnSpc>
                        <a:defRPr>
                          <a:solidFill>
                            <a:srgbClr val="000000"/>
                          </a:solidFill>
                        </a:defRPr>
                      </a:pPr>
                      <a:r>
                        <a:rPr sz="2666">
                          <a:latin typeface="PingFang SC Regular"/>
                          <a:ea typeface="PingFang SC Regular"/>
                          <a:cs typeface="PingFang SC Regular"/>
                          <a:sym typeface="PingFang SC Regular"/>
                        </a:rPr>
                        <a:t>8320.8</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57200">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项目执行-需求获取</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r" defTabSz="457200">
                        <a:lnSpc>
                          <a:spcPts val="6300"/>
                        </a:lnSpc>
                        <a:defRPr>
                          <a:solidFill>
                            <a:srgbClr val="000000"/>
                          </a:solidFill>
                        </a:defRPr>
                      </a:pPr>
                      <a:r>
                        <a:rPr sz="2666">
                          <a:latin typeface="PingFang SC Regular"/>
                          <a:ea typeface="PingFang SC Regular"/>
                          <a:cs typeface="PingFang SC Regular"/>
                          <a:sym typeface="PingFang SC Regular"/>
                        </a:rPr>
                        <a:t>2080.2</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r h="457200">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项目执行-需求分析</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r" defTabSz="457200">
                        <a:lnSpc>
                          <a:spcPts val="6300"/>
                        </a:lnSpc>
                        <a:defRPr>
                          <a:solidFill>
                            <a:srgbClr val="000000"/>
                          </a:solidFill>
                        </a:defRPr>
                      </a:pPr>
                      <a:r>
                        <a:rPr sz="2666">
                          <a:latin typeface="PingFang SC Regular"/>
                          <a:ea typeface="PingFang SC Regular"/>
                          <a:cs typeface="PingFang SC Regular"/>
                          <a:sym typeface="PingFang SC Regular"/>
                        </a:rPr>
                        <a:t>2080.2</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57200">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项目执行-需求规格说明</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r" defTabSz="457200">
                        <a:lnSpc>
                          <a:spcPts val="6300"/>
                        </a:lnSpc>
                        <a:defRPr>
                          <a:solidFill>
                            <a:srgbClr val="000000"/>
                          </a:solidFill>
                        </a:defRPr>
                      </a:pPr>
                      <a:r>
                        <a:rPr sz="2666">
                          <a:latin typeface="PingFang SC Regular"/>
                          <a:ea typeface="PingFang SC Regular"/>
                          <a:cs typeface="PingFang SC Regular"/>
                          <a:sym typeface="PingFang SC Regular"/>
                        </a:rPr>
                        <a:t>2080.2</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r h="457200">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项目执行-需求管理</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r" defTabSz="457200">
                        <a:lnSpc>
                          <a:spcPts val="6300"/>
                        </a:lnSpc>
                        <a:defRPr>
                          <a:solidFill>
                            <a:srgbClr val="000000"/>
                          </a:solidFill>
                        </a:defRPr>
                      </a:pPr>
                      <a:r>
                        <a:rPr sz="2666">
                          <a:latin typeface="PingFang SC Regular"/>
                          <a:ea typeface="PingFang SC Regular"/>
                          <a:cs typeface="PingFang SC Regular"/>
                          <a:sym typeface="PingFang SC Regular"/>
                        </a:rPr>
                        <a:t>4160.4</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57200">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项目控制</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r" defTabSz="457200">
                        <a:lnSpc>
                          <a:spcPts val="6300"/>
                        </a:lnSpc>
                        <a:defRPr>
                          <a:solidFill>
                            <a:srgbClr val="000000"/>
                          </a:solidFill>
                        </a:defRPr>
                      </a:pPr>
                      <a:r>
                        <a:rPr sz="2666">
                          <a:latin typeface="PingFang SC Regular"/>
                          <a:ea typeface="PingFang SC Regular"/>
                          <a:cs typeface="PingFang SC Regular"/>
                          <a:sym typeface="PingFang SC Regular"/>
                        </a:rPr>
                        <a:t>2080.2</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r h="457200">
                <a:tc>
                  <a:txBody>
                    <a:bodyPr/>
                    <a:lstStyle/>
                    <a:p>
                      <a:pPr algn="l" defTabSz="457200">
                        <a:lnSpc>
                          <a:spcPts val="6300"/>
                        </a:lnSpc>
                        <a:defRPr>
                          <a:solidFill>
                            <a:srgbClr val="000000"/>
                          </a:solidFill>
                        </a:defRPr>
                      </a:pPr>
                      <a:r>
                        <a:rPr sz="2666">
                          <a:solidFill>
                            <a:srgbClr val="FFFFFF"/>
                          </a:solidFill>
                          <a:latin typeface="PingFang SC Semibold"/>
                          <a:ea typeface="PingFang SC Semibold"/>
                          <a:cs typeface="PingFang SC Semibold"/>
                          <a:sym typeface="PingFang SC Semibold"/>
                        </a:rPr>
                        <a:t>项目收尾</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r" defTabSz="457200">
                        <a:lnSpc>
                          <a:spcPts val="6300"/>
                        </a:lnSpc>
                        <a:defRPr>
                          <a:solidFill>
                            <a:srgbClr val="000000"/>
                          </a:solidFill>
                        </a:defRPr>
                      </a:pPr>
                      <a:r>
                        <a:rPr sz="2666">
                          <a:latin typeface="PingFang SC Regular"/>
                          <a:ea typeface="PingFang SC Regular"/>
                          <a:cs typeface="PingFang SC Regular"/>
                          <a:sym typeface="PingFang SC Regular"/>
                        </a:rPr>
                        <a:t>5200.5</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457200">
                <a:tc>
                  <a:txBody>
                    <a:bodyPr/>
                    <a:lstStyle/>
                    <a:p>
                      <a:pPr defTabSz="914400">
                        <a:defRPr sz="2800">
                          <a:latin typeface="PingFang SC Regular"/>
                          <a:ea typeface="PingFang SC Regular"/>
                          <a:cs typeface="PingFang SC Regular"/>
                          <a:sym typeface="PingFang SC Regular"/>
                        </a:defRPr>
                      </a:pP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4472C4"/>
                    </a:solidFill>
                  </a:tcPr>
                </a:tc>
                <a:tc>
                  <a:txBody>
                    <a:bodyPr/>
                    <a:lstStyle/>
                    <a:p>
                      <a:pPr algn="r" defTabSz="457200">
                        <a:lnSpc>
                          <a:spcPts val="6300"/>
                        </a:lnSpc>
                        <a:defRPr>
                          <a:solidFill>
                            <a:srgbClr val="000000"/>
                          </a:solidFill>
                        </a:defRPr>
                      </a:pPr>
                      <a:r>
                        <a:rPr sz="2666">
                          <a:latin typeface="PingFang SC Regular"/>
                          <a:ea typeface="PingFang SC Regular"/>
                          <a:cs typeface="PingFang SC Regular"/>
                          <a:sym typeface="PingFang SC Regular"/>
                        </a:rPr>
                        <a:t>总计：34323.3</a:t>
                      </a:r>
                    </a:p>
                  </a:txBody>
                  <a:tcPr marL="91440" marR="91440" marT="12700" marB="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bl>
          </a:graphicData>
        </a:graphic>
      </p:graphicFrame>
      <p:sp>
        <p:nvSpPr>
          <p:cNvPr id="283" name="各阶段项目组人力成本"/>
          <p:cNvSpPr txBox="1"/>
          <p:nvPr/>
        </p:nvSpPr>
        <p:spPr>
          <a:xfrm>
            <a:off x="4857750" y="8643363"/>
            <a:ext cx="3289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各阶段项目组人力成本</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286"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287" name="配置管理子计划"/>
          <p:cNvSpPr txBox="1"/>
          <p:nvPr/>
        </p:nvSpPr>
        <p:spPr>
          <a:xfrm>
            <a:off x="5111749" y="1903108"/>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配置管理子计划</a:t>
            </a:r>
          </a:p>
        </p:txBody>
      </p:sp>
      <p:grpSp>
        <p:nvGrpSpPr>
          <p:cNvPr id="290" name="图像"/>
          <p:cNvGrpSpPr/>
          <p:nvPr/>
        </p:nvGrpSpPr>
        <p:grpSpPr>
          <a:xfrm>
            <a:off x="950383" y="3942390"/>
            <a:ext cx="2982045" cy="1868820"/>
            <a:chOff x="0" y="0"/>
            <a:chExt cx="2982044" cy="1868818"/>
          </a:xfrm>
        </p:grpSpPr>
        <p:pic>
          <p:nvPicPr>
            <p:cNvPr id="289" name="图像" descr="图像"/>
            <p:cNvPicPr>
              <a:picLocks noChangeAspect="1"/>
            </p:cNvPicPr>
            <p:nvPr/>
          </p:nvPicPr>
          <p:blipFill>
            <a:blip r:embed="rId2">
              <a:extLst/>
            </a:blip>
            <a:stretch>
              <a:fillRect/>
            </a:stretch>
          </p:blipFill>
          <p:spPr>
            <a:xfrm>
              <a:off x="88900" y="50800"/>
              <a:ext cx="2804245" cy="1640219"/>
            </a:xfrm>
            <a:prstGeom prst="rect">
              <a:avLst/>
            </a:prstGeom>
            <a:ln>
              <a:noFill/>
            </a:ln>
            <a:effectLst/>
          </p:spPr>
        </p:pic>
        <p:pic>
          <p:nvPicPr>
            <p:cNvPr id="288" name="图像" descr="图像"/>
            <p:cNvPicPr>
              <a:picLocks noChangeAspect="0"/>
            </p:cNvPicPr>
            <p:nvPr/>
          </p:nvPicPr>
          <p:blipFill>
            <a:blip r:embed="rId3">
              <a:extLst/>
            </a:blip>
            <a:stretch>
              <a:fillRect/>
            </a:stretch>
          </p:blipFill>
          <p:spPr>
            <a:xfrm>
              <a:off x="0" y="0"/>
              <a:ext cx="2982045" cy="1868819"/>
            </a:xfrm>
            <a:prstGeom prst="rect">
              <a:avLst/>
            </a:prstGeom>
            <a:effectLst/>
          </p:spPr>
        </p:pic>
      </p:grpSp>
      <p:grpSp>
        <p:nvGrpSpPr>
          <p:cNvPr id="293" name="图像"/>
          <p:cNvGrpSpPr/>
          <p:nvPr/>
        </p:nvGrpSpPr>
        <p:grpSpPr>
          <a:xfrm>
            <a:off x="5465642" y="3778250"/>
            <a:ext cx="2260601" cy="2197100"/>
            <a:chOff x="0" y="0"/>
            <a:chExt cx="2260600" cy="2197100"/>
          </a:xfrm>
        </p:grpSpPr>
        <p:pic>
          <p:nvPicPr>
            <p:cNvPr id="292" name="图像" descr="图像"/>
            <p:cNvPicPr>
              <a:picLocks noChangeAspect="1"/>
            </p:cNvPicPr>
            <p:nvPr/>
          </p:nvPicPr>
          <p:blipFill>
            <a:blip r:embed="rId4">
              <a:extLst/>
            </a:blip>
            <a:stretch>
              <a:fillRect/>
            </a:stretch>
          </p:blipFill>
          <p:spPr>
            <a:xfrm>
              <a:off x="88900" y="50800"/>
              <a:ext cx="2082800" cy="1968500"/>
            </a:xfrm>
            <a:prstGeom prst="rect">
              <a:avLst/>
            </a:prstGeom>
            <a:ln>
              <a:noFill/>
            </a:ln>
            <a:effectLst/>
          </p:spPr>
        </p:pic>
        <p:pic>
          <p:nvPicPr>
            <p:cNvPr id="291" name="图像" descr="图像"/>
            <p:cNvPicPr>
              <a:picLocks noChangeAspect="0"/>
            </p:cNvPicPr>
            <p:nvPr/>
          </p:nvPicPr>
          <p:blipFill>
            <a:blip r:embed="rId5">
              <a:extLst/>
            </a:blip>
            <a:stretch>
              <a:fillRect/>
            </a:stretch>
          </p:blipFill>
          <p:spPr>
            <a:xfrm>
              <a:off x="0" y="0"/>
              <a:ext cx="2260600" cy="2197100"/>
            </a:xfrm>
            <a:prstGeom prst="rect">
              <a:avLst/>
            </a:prstGeom>
            <a:effectLst/>
          </p:spPr>
        </p:pic>
      </p:grpSp>
      <p:pic>
        <p:nvPicPr>
          <p:cNvPr id="294" name="electron.png" descr="electron.png"/>
          <p:cNvPicPr>
            <a:picLocks noChangeAspect="1"/>
          </p:cNvPicPr>
          <p:nvPr/>
        </p:nvPicPr>
        <p:blipFill>
          <a:blip r:embed="rId6">
            <a:extLst/>
          </a:blip>
          <a:stretch>
            <a:fillRect/>
          </a:stretch>
        </p:blipFill>
        <p:spPr>
          <a:xfrm>
            <a:off x="9259457" y="3942390"/>
            <a:ext cx="1868819" cy="1868820"/>
          </a:xfrm>
          <a:prstGeom prst="rect">
            <a:avLst/>
          </a:prstGeom>
          <a:ln w="12700">
            <a:miter lim="400000"/>
          </a:ln>
        </p:spPr>
      </p:pic>
      <p:sp>
        <p:nvSpPr>
          <p:cNvPr id="295" name="配置管理工具"/>
          <p:cNvSpPr txBox="1"/>
          <p:nvPr/>
        </p:nvSpPr>
        <p:spPr>
          <a:xfrm>
            <a:off x="1431755" y="6679096"/>
            <a:ext cx="2019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配置管理工具</a:t>
            </a:r>
          </a:p>
        </p:txBody>
      </p:sp>
      <p:sp>
        <p:nvSpPr>
          <p:cNvPr id="296" name="仓库服务器"/>
          <p:cNvSpPr txBox="1"/>
          <p:nvPr/>
        </p:nvSpPr>
        <p:spPr>
          <a:xfrm>
            <a:off x="5745042" y="6679096"/>
            <a:ext cx="1701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仓库服务器</a:t>
            </a:r>
          </a:p>
        </p:txBody>
      </p:sp>
      <p:sp>
        <p:nvSpPr>
          <p:cNvPr id="297" name="可视化配置管理工具"/>
          <p:cNvSpPr txBox="1"/>
          <p:nvPr/>
        </p:nvSpPr>
        <p:spPr>
          <a:xfrm>
            <a:off x="8707966" y="6679096"/>
            <a:ext cx="2971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可视化配置管理工具</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300"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301" name="配置管理子计划"/>
          <p:cNvSpPr txBox="1"/>
          <p:nvPr/>
        </p:nvSpPr>
        <p:spPr>
          <a:xfrm>
            <a:off x="5111749" y="1903108"/>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配置管理子计划</a:t>
            </a:r>
          </a:p>
        </p:txBody>
      </p:sp>
      <p:sp>
        <p:nvSpPr>
          <p:cNvPr id="302" name="项目成员Github账号"/>
          <p:cNvSpPr txBox="1"/>
          <p:nvPr/>
        </p:nvSpPr>
        <p:spPr>
          <a:xfrm>
            <a:off x="4992052" y="7621892"/>
            <a:ext cx="30206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项目成员Github账号</a:t>
            </a:r>
          </a:p>
        </p:txBody>
      </p:sp>
      <p:graphicFrame>
        <p:nvGraphicFramePr>
          <p:cNvPr id="303" name="表格"/>
          <p:cNvGraphicFramePr/>
          <p:nvPr/>
        </p:nvGraphicFramePr>
        <p:xfrm>
          <a:off x="2393950" y="3505200"/>
          <a:ext cx="8229799" cy="340657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11487"/>
                <a:gridCol w="5205611"/>
              </a:tblGrid>
              <a:tr h="565646">
                <a:tc>
                  <a:txBody>
                    <a:bodyPr/>
                    <a:lstStyle/>
                    <a:p>
                      <a:pPr defTabSz="457200">
                        <a:lnSpc>
                          <a:spcPts val="5200"/>
                        </a:lnSpc>
                        <a:spcBef>
                          <a:spcPts val="800"/>
                        </a:spcBef>
                        <a:defRPr>
                          <a:solidFill>
                            <a:srgbClr val="000000"/>
                          </a:solidFill>
                        </a:defRPr>
                      </a:pPr>
                      <a:r>
                        <a:rPr sz="2666">
                          <a:solidFill>
                            <a:srgbClr val="FFFFFF"/>
                          </a:solidFill>
                          <a:latin typeface="PingFang SC Regular"/>
                          <a:ea typeface="PingFang SC Regular"/>
                          <a:cs typeface="PingFang SC Regular"/>
                          <a:sym typeface="PingFang SC Regular"/>
                        </a:rPr>
                        <a:t>成员</a:t>
                      </a:r>
                    </a:p>
                  </a:txBody>
                  <a:tcPr marL="12700" marR="12700" marT="12700" marB="0" anchor="ctr"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c>
                  <a:txBody>
                    <a:bodyPr/>
                    <a:lstStyle/>
                    <a:p>
                      <a:pPr defTabSz="457200">
                        <a:lnSpc>
                          <a:spcPts val="5200"/>
                        </a:lnSpc>
                        <a:spcBef>
                          <a:spcPts val="800"/>
                        </a:spcBef>
                        <a:defRPr>
                          <a:solidFill>
                            <a:srgbClr val="000000"/>
                          </a:solidFill>
                        </a:defRPr>
                      </a:pPr>
                      <a:r>
                        <a:rPr sz="2666">
                          <a:solidFill>
                            <a:srgbClr val="FFFFFF"/>
                          </a:solidFill>
                          <a:latin typeface="PingFang SC Regular"/>
                          <a:ea typeface="PingFang SC Regular"/>
                          <a:cs typeface="PingFang SC Regular"/>
                          <a:sym typeface="PingFang SC Regular"/>
                        </a:rPr>
                        <a:t>Github账号</a:t>
                      </a:r>
                    </a:p>
                  </a:txBody>
                  <a:tcPr marL="12700" marR="12700" marT="12700" marB="0" anchor="ctr"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4472C4"/>
                    </a:solidFill>
                  </a:tcPr>
                </a:tc>
              </a:tr>
              <a:tr h="565646">
                <a:tc>
                  <a:txBody>
                    <a:bodyPr/>
                    <a:lstStyle/>
                    <a:p>
                      <a:pPr defTabSz="457200">
                        <a:lnSpc>
                          <a:spcPts val="5200"/>
                        </a:lnSpc>
                        <a:spcBef>
                          <a:spcPts val="800"/>
                        </a:spcBef>
                        <a:defRPr>
                          <a:solidFill>
                            <a:srgbClr val="000000"/>
                          </a:solidFill>
                        </a:defRPr>
                      </a:pPr>
                      <a:r>
                        <a:rPr sz="2666">
                          <a:latin typeface="PingFang SC Regular"/>
                          <a:ea typeface="PingFang SC Regular"/>
                          <a:cs typeface="PingFang SC Regular"/>
                          <a:sym typeface="PingFang SC Regular"/>
                        </a:rPr>
                        <a:t>刘祺</a:t>
                      </a:r>
                    </a:p>
                  </a:txBody>
                  <a:tcPr marL="12700" marR="12700" marT="12700" marB="0" anchor="ctr"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CFD5EA"/>
                    </a:solidFill>
                  </a:tcPr>
                </a:tc>
                <a:tc>
                  <a:txBody>
                    <a:bodyPr/>
                    <a:lstStyle/>
                    <a:p>
                      <a:pPr defTabSz="457200">
                        <a:lnSpc>
                          <a:spcPts val="5200"/>
                        </a:lnSpc>
                        <a:spcBef>
                          <a:spcPts val="800"/>
                        </a:spcBef>
                        <a:defRPr>
                          <a:solidFill>
                            <a:srgbClr val="000000"/>
                          </a:solidFill>
                        </a:defRPr>
                      </a:pPr>
                      <a:r>
                        <a:rPr sz="2666">
                          <a:latin typeface="PingFang SC Regular"/>
                          <a:ea typeface="PingFang SC Regular"/>
                          <a:cs typeface="PingFang SC Regular"/>
                          <a:sym typeface="PingFang SC Regular"/>
                        </a:rPr>
                        <a:t>67babe</a:t>
                      </a:r>
                    </a:p>
                  </a:txBody>
                  <a:tcPr marL="12700" marR="12700" marT="12700" marB="0" anchor="ctr"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CFD5EA"/>
                    </a:solidFill>
                  </a:tcPr>
                </a:tc>
              </a:tr>
              <a:tr h="565646">
                <a:tc>
                  <a:txBody>
                    <a:bodyPr/>
                    <a:lstStyle/>
                    <a:p>
                      <a:pPr defTabSz="457200">
                        <a:lnSpc>
                          <a:spcPts val="5200"/>
                        </a:lnSpc>
                        <a:spcBef>
                          <a:spcPts val="800"/>
                        </a:spcBef>
                        <a:defRPr>
                          <a:solidFill>
                            <a:srgbClr val="000000"/>
                          </a:solidFill>
                        </a:defRPr>
                      </a:pPr>
                      <a:r>
                        <a:rPr sz="2666">
                          <a:latin typeface="PingFang SC Regular"/>
                          <a:ea typeface="PingFang SC Regular"/>
                          <a:cs typeface="PingFang SC Regular"/>
                          <a:sym typeface="PingFang SC Regular"/>
                        </a:rPr>
                        <a:t>赵佳锋</a:t>
                      </a:r>
                    </a:p>
                  </a:txBody>
                  <a:tcPr marL="12700" marR="12700" marT="12700" marB="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defTabSz="457200">
                        <a:lnSpc>
                          <a:spcPts val="5200"/>
                        </a:lnSpc>
                        <a:spcBef>
                          <a:spcPts val="800"/>
                        </a:spcBef>
                        <a:defRPr>
                          <a:solidFill>
                            <a:srgbClr val="000000"/>
                          </a:solidFill>
                        </a:defRPr>
                      </a:pPr>
                      <a:r>
                        <a:rPr sz="2666">
                          <a:latin typeface="PingFang SC Regular"/>
                          <a:ea typeface="PingFang SC Regular"/>
                          <a:cs typeface="PingFang SC Regular"/>
                          <a:sym typeface="PingFang SC Regular"/>
                        </a:rPr>
                        <a:t>MrBlackry</a:t>
                      </a:r>
                    </a:p>
                  </a:txBody>
                  <a:tcPr marL="12700" marR="12700" marT="12700" marB="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565646">
                <a:tc>
                  <a:txBody>
                    <a:bodyPr/>
                    <a:lstStyle/>
                    <a:p>
                      <a:pPr defTabSz="457200">
                        <a:lnSpc>
                          <a:spcPts val="5200"/>
                        </a:lnSpc>
                        <a:spcBef>
                          <a:spcPts val="800"/>
                        </a:spcBef>
                        <a:defRPr>
                          <a:solidFill>
                            <a:srgbClr val="000000"/>
                          </a:solidFill>
                        </a:defRPr>
                      </a:pPr>
                      <a:r>
                        <a:rPr sz="2666">
                          <a:latin typeface="PingFang SC Regular"/>
                          <a:ea typeface="PingFang SC Regular"/>
                          <a:cs typeface="PingFang SC Regular"/>
                          <a:sym typeface="PingFang SC Regular"/>
                        </a:rPr>
                        <a:t>赵唯皓</a:t>
                      </a:r>
                    </a:p>
                  </a:txBody>
                  <a:tcPr marL="12700" marR="12700" marT="12700" marB="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c>
                  <a:txBody>
                    <a:bodyPr/>
                    <a:lstStyle/>
                    <a:p>
                      <a:pPr defTabSz="457200">
                        <a:lnSpc>
                          <a:spcPts val="5200"/>
                        </a:lnSpc>
                        <a:spcBef>
                          <a:spcPts val="800"/>
                        </a:spcBef>
                        <a:defRPr>
                          <a:solidFill>
                            <a:srgbClr val="000000"/>
                          </a:solidFill>
                        </a:defRPr>
                      </a:pPr>
                      <a:r>
                        <a:rPr sz="2666">
                          <a:latin typeface="PingFang SC Regular"/>
                          <a:ea typeface="PingFang SC Regular"/>
                          <a:cs typeface="PingFang SC Regular"/>
                          <a:sym typeface="PingFang SC Regular"/>
                        </a:rPr>
                        <a:t>jiu-yuan</a:t>
                      </a:r>
                    </a:p>
                  </a:txBody>
                  <a:tcPr marL="12700" marR="12700" marT="12700" marB="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r h="565646">
                <a:tc>
                  <a:txBody>
                    <a:bodyPr/>
                    <a:lstStyle/>
                    <a:p>
                      <a:pPr defTabSz="457200">
                        <a:lnSpc>
                          <a:spcPts val="5200"/>
                        </a:lnSpc>
                        <a:spcBef>
                          <a:spcPts val="800"/>
                        </a:spcBef>
                        <a:defRPr>
                          <a:solidFill>
                            <a:srgbClr val="000000"/>
                          </a:solidFill>
                        </a:defRPr>
                      </a:pPr>
                      <a:r>
                        <a:rPr sz="2666">
                          <a:latin typeface="PingFang SC Regular"/>
                          <a:ea typeface="PingFang SC Regular"/>
                          <a:cs typeface="PingFang SC Regular"/>
                          <a:sym typeface="PingFang SC Regular"/>
                        </a:rPr>
                        <a:t>陈铭阳（负责人）</a:t>
                      </a:r>
                    </a:p>
                  </a:txBody>
                  <a:tcPr marL="12700" marR="12700" marT="12700" marB="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c>
                  <a:txBody>
                    <a:bodyPr/>
                    <a:lstStyle/>
                    <a:p>
                      <a:pPr defTabSz="457200">
                        <a:lnSpc>
                          <a:spcPts val="5200"/>
                        </a:lnSpc>
                        <a:spcBef>
                          <a:spcPts val="800"/>
                        </a:spcBef>
                        <a:defRPr>
                          <a:solidFill>
                            <a:srgbClr val="000000"/>
                          </a:solidFill>
                        </a:defRPr>
                      </a:pPr>
                      <a:r>
                        <a:rPr sz="2666">
                          <a:latin typeface="PingFang SC Regular"/>
                          <a:ea typeface="PingFang SC Regular"/>
                          <a:cs typeface="PingFang SC Regular"/>
                          <a:sym typeface="PingFang SC Regular"/>
                        </a:rPr>
                        <a:t>Doublesheep1010</a:t>
                      </a:r>
                    </a:p>
                  </a:txBody>
                  <a:tcPr marL="12700" marR="12700" marT="12700" marB="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9EBF5"/>
                    </a:solidFill>
                  </a:tcPr>
                </a:tc>
              </a:tr>
              <a:tr h="565646">
                <a:tc>
                  <a:txBody>
                    <a:bodyPr/>
                    <a:lstStyle/>
                    <a:p>
                      <a:pPr defTabSz="457200">
                        <a:lnSpc>
                          <a:spcPts val="5200"/>
                        </a:lnSpc>
                        <a:spcBef>
                          <a:spcPts val="800"/>
                        </a:spcBef>
                        <a:defRPr>
                          <a:solidFill>
                            <a:srgbClr val="000000"/>
                          </a:solidFill>
                        </a:defRPr>
                      </a:pPr>
                      <a:r>
                        <a:rPr sz="2666">
                          <a:latin typeface="PingFang SC Regular"/>
                          <a:ea typeface="PingFang SC Regular"/>
                          <a:cs typeface="PingFang SC Regular"/>
                          <a:sym typeface="PingFang SC Regular"/>
                        </a:rPr>
                        <a:t>蓝舒雯</a:t>
                      </a:r>
                    </a:p>
                  </a:txBody>
                  <a:tcPr marL="12700" marR="12700" marT="12700" marB="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c>
                  <a:txBody>
                    <a:bodyPr/>
                    <a:lstStyle/>
                    <a:p>
                      <a:pPr defTabSz="457200">
                        <a:lnSpc>
                          <a:spcPts val="6300"/>
                        </a:lnSpc>
                        <a:defRPr>
                          <a:solidFill>
                            <a:srgbClr val="000000"/>
                          </a:solidFill>
                        </a:defRPr>
                      </a:pPr>
                      <a:r>
                        <a:rPr sz="2666">
                          <a:latin typeface="PingFang SC Regular"/>
                          <a:ea typeface="PingFang SC Regular"/>
                          <a:cs typeface="PingFang SC Regular"/>
                          <a:sym typeface="PingFang SC Regular"/>
                        </a:rPr>
                        <a:t>Aprilsyrn</a:t>
                      </a:r>
                    </a:p>
                  </a:txBody>
                  <a:tcPr marL="12700" marR="12700" marT="12700" marB="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CFD5EA"/>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306"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307" name="配置管理子计划"/>
          <p:cNvSpPr txBox="1"/>
          <p:nvPr/>
        </p:nvSpPr>
        <p:spPr>
          <a:xfrm>
            <a:off x="5111749" y="1903108"/>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配置管理子计划</a:t>
            </a:r>
          </a:p>
        </p:txBody>
      </p:sp>
      <p:grpSp>
        <p:nvGrpSpPr>
          <p:cNvPr id="310" name="成组"/>
          <p:cNvGrpSpPr/>
          <p:nvPr/>
        </p:nvGrpSpPr>
        <p:grpSpPr>
          <a:xfrm>
            <a:off x="905933" y="2599266"/>
            <a:ext cx="10596497" cy="6202562"/>
            <a:chOff x="0" y="0"/>
            <a:chExt cx="10596496" cy="6202560"/>
          </a:xfrm>
        </p:grpSpPr>
        <p:sp>
          <p:nvSpPr>
            <p:cNvPr id="308" name="矩形"/>
            <p:cNvSpPr/>
            <p:nvPr/>
          </p:nvSpPr>
          <p:spPr>
            <a:xfrm>
              <a:off x="153921" y="157360"/>
              <a:ext cx="10442576" cy="6045201"/>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309" name="图像" descr="图像"/>
            <p:cNvPicPr>
              <a:picLocks noChangeAspect="1"/>
            </p:cNvPicPr>
            <p:nvPr/>
          </p:nvPicPr>
          <p:blipFill>
            <a:blip r:embed="rId2">
              <a:extLst/>
            </a:blip>
            <a:stretch>
              <a:fillRect/>
            </a:stretch>
          </p:blipFill>
          <p:spPr>
            <a:xfrm>
              <a:off x="0" y="0"/>
              <a:ext cx="8585200" cy="6045200"/>
            </a:xfrm>
            <a:prstGeom prst="rect">
              <a:avLst/>
            </a:prstGeom>
            <a:ln w="12700" cap="flat">
              <a:noFill/>
              <a:miter lim="400000"/>
            </a:ln>
            <a:effectLst/>
          </p:spPr>
        </p:pic>
      </p:grpSp>
      <p:sp>
        <p:nvSpPr>
          <p:cNvPr id="311" name="分支内目录"/>
          <p:cNvSpPr txBox="1"/>
          <p:nvPr/>
        </p:nvSpPr>
        <p:spPr>
          <a:xfrm>
            <a:off x="5651499" y="8862986"/>
            <a:ext cx="17018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分支内目录</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314"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sp>
        <p:nvSpPr>
          <p:cNvPr id="315" name="配置管理子计划"/>
          <p:cNvSpPr txBox="1"/>
          <p:nvPr/>
        </p:nvSpPr>
        <p:spPr>
          <a:xfrm>
            <a:off x="5111749" y="1903108"/>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配置管理子计划</a:t>
            </a:r>
          </a:p>
        </p:txBody>
      </p:sp>
      <p:grpSp>
        <p:nvGrpSpPr>
          <p:cNvPr id="318" name="成组"/>
          <p:cNvGrpSpPr/>
          <p:nvPr/>
        </p:nvGrpSpPr>
        <p:grpSpPr>
          <a:xfrm>
            <a:off x="4242894" y="2777988"/>
            <a:ext cx="4519012" cy="5985114"/>
            <a:chOff x="0" y="0"/>
            <a:chExt cx="4519011" cy="5985112"/>
          </a:xfrm>
        </p:grpSpPr>
        <p:sp>
          <p:nvSpPr>
            <p:cNvPr id="316" name="矩形"/>
            <p:cNvSpPr/>
            <p:nvPr/>
          </p:nvSpPr>
          <p:spPr>
            <a:xfrm>
              <a:off x="0" y="60302"/>
              <a:ext cx="4519012" cy="5864509"/>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317" name="图像" descr="图像"/>
            <p:cNvPicPr>
              <a:picLocks noChangeAspect="1"/>
            </p:cNvPicPr>
            <p:nvPr/>
          </p:nvPicPr>
          <p:blipFill>
            <a:blip r:embed="rId2">
              <a:extLst/>
            </a:blip>
            <a:stretch>
              <a:fillRect/>
            </a:stretch>
          </p:blipFill>
          <p:spPr>
            <a:xfrm>
              <a:off x="37255" y="0"/>
              <a:ext cx="4333666" cy="5985113"/>
            </a:xfrm>
            <a:prstGeom prst="rect">
              <a:avLst/>
            </a:prstGeom>
            <a:ln w="12700" cap="flat">
              <a:noFill/>
              <a:miter lim="400000"/>
            </a:ln>
            <a:effectLst/>
          </p:spPr>
        </p:pic>
      </p:grpSp>
      <p:sp>
        <p:nvSpPr>
          <p:cNvPr id="319" name="提交流程"/>
          <p:cNvSpPr txBox="1"/>
          <p:nvPr/>
        </p:nvSpPr>
        <p:spPr>
          <a:xfrm>
            <a:off x="5810249" y="8862986"/>
            <a:ext cx="1384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atin typeface="PingFang SC Semibold"/>
                <a:ea typeface="PingFang SC Semibold"/>
                <a:cs typeface="PingFang SC Semibold"/>
                <a:sym typeface="PingFang SC Semibold"/>
              </a:defRPr>
            </a:lvl1pPr>
          </a:lstStyle>
          <a:p>
            <a:pPr/>
            <a:r>
              <a:t>提交流程</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1" name="2.png" descr="2.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
        <p:nvSpPr>
          <p:cNvPr id="322" name="需求的获取和分析"/>
          <p:cNvSpPr txBox="1"/>
          <p:nvPr/>
        </p:nvSpPr>
        <p:spPr>
          <a:xfrm>
            <a:off x="4413250" y="6035088"/>
            <a:ext cx="4178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1.png" descr="1.png"/>
          <p:cNvPicPr>
            <a:picLocks noChangeAspect="1"/>
          </p:cNvPicPr>
          <p:nvPr/>
        </p:nvPicPr>
        <p:blipFill>
          <a:blip r:embed="rId2">
            <a:extLst/>
          </a:blip>
          <a:stretch>
            <a:fillRect/>
          </a:stretch>
        </p:blipFill>
        <p:spPr>
          <a:xfrm>
            <a:off x="274266" y="2704285"/>
            <a:ext cx="1905001" cy="1071563"/>
          </a:xfrm>
          <a:prstGeom prst="rect">
            <a:avLst/>
          </a:prstGeom>
          <a:ln w="12700">
            <a:miter lim="400000"/>
          </a:ln>
        </p:spPr>
      </p:pic>
      <p:sp>
        <p:nvSpPr>
          <p:cNvPr id="130" name="计划阶段"/>
          <p:cNvSpPr txBox="1"/>
          <p:nvPr/>
        </p:nvSpPr>
        <p:spPr>
          <a:xfrm>
            <a:off x="1764198" y="2922566"/>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grpSp>
        <p:nvGrpSpPr>
          <p:cNvPr id="133" name="成组"/>
          <p:cNvGrpSpPr/>
          <p:nvPr/>
        </p:nvGrpSpPr>
        <p:grpSpPr>
          <a:xfrm>
            <a:off x="274266" y="4341019"/>
            <a:ext cx="4652233" cy="1071563"/>
            <a:chOff x="0" y="0"/>
            <a:chExt cx="4652231" cy="1071562"/>
          </a:xfrm>
        </p:grpSpPr>
        <p:pic>
          <p:nvPicPr>
            <p:cNvPr id="131" name="2.png" descr="2.png"/>
            <p:cNvPicPr>
              <a:picLocks noChangeAspect="1"/>
            </p:cNvPicPr>
            <p:nvPr/>
          </p:nvPicPr>
          <p:blipFill>
            <a:blip r:embed="rId3">
              <a:extLst/>
            </a:blip>
            <a:stretch>
              <a:fillRect/>
            </a:stretch>
          </p:blipFill>
          <p:spPr>
            <a:xfrm>
              <a:off x="0" y="0"/>
              <a:ext cx="1905000" cy="1071563"/>
            </a:xfrm>
            <a:prstGeom prst="rect">
              <a:avLst/>
            </a:prstGeom>
            <a:ln w="12700" cap="flat">
              <a:noFill/>
              <a:miter lim="400000"/>
            </a:ln>
            <a:effectLst/>
          </p:spPr>
        </p:pic>
        <p:sp>
          <p:nvSpPr>
            <p:cNvPr id="132" name="需求的获取和分析"/>
            <p:cNvSpPr txBox="1"/>
            <p:nvPr/>
          </p:nvSpPr>
          <p:spPr>
            <a:xfrm>
              <a:off x="1489931" y="218281"/>
              <a:ext cx="316230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grpSp>
      <p:grpSp>
        <p:nvGrpSpPr>
          <p:cNvPr id="136" name="成组"/>
          <p:cNvGrpSpPr/>
          <p:nvPr/>
        </p:nvGrpSpPr>
        <p:grpSpPr>
          <a:xfrm>
            <a:off x="274266" y="5977752"/>
            <a:ext cx="3890233" cy="1071563"/>
            <a:chOff x="0" y="0"/>
            <a:chExt cx="3890231" cy="1071562"/>
          </a:xfrm>
        </p:grpSpPr>
        <p:pic>
          <p:nvPicPr>
            <p:cNvPr id="134" name="3.png" descr="3.png"/>
            <p:cNvPicPr>
              <a:picLocks noChangeAspect="1"/>
            </p:cNvPicPr>
            <p:nvPr/>
          </p:nvPicPr>
          <p:blipFill>
            <a:blip r:embed="rId4">
              <a:extLst/>
            </a:blip>
            <a:stretch>
              <a:fillRect/>
            </a:stretch>
          </p:blipFill>
          <p:spPr>
            <a:xfrm>
              <a:off x="0" y="0"/>
              <a:ext cx="1905000" cy="1071563"/>
            </a:xfrm>
            <a:prstGeom prst="rect">
              <a:avLst/>
            </a:prstGeom>
            <a:ln w="12700" cap="flat">
              <a:noFill/>
              <a:miter lim="400000"/>
            </a:ln>
            <a:effectLst/>
          </p:spPr>
        </p:pic>
        <p:sp>
          <p:nvSpPr>
            <p:cNvPr id="135" name="需求规格说明"/>
            <p:cNvSpPr txBox="1"/>
            <p:nvPr/>
          </p:nvSpPr>
          <p:spPr>
            <a:xfrm>
              <a:off x="1489931" y="218281"/>
              <a:ext cx="240030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grpSp>
      <p:grpSp>
        <p:nvGrpSpPr>
          <p:cNvPr id="139" name="成组"/>
          <p:cNvGrpSpPr/>
          <p:nvPr/>
        </p:nvGrpSpPr>
        <p:grpSpPr>
          <a:xfrm>
            <a:off x="4751423" y="2704285"/>
            <a:ext cx="3128233" cy="1071563"/>
            <a:chOff x="0" y="0"/>
            <a:chExt cx="3128231" cy="1071562"/>
          </a:xfrm>
        </p:grpSpPr>
        <p:pic>
          <p:nvPicPr>
            <p:cNvPr id="137" name="4.png" descr="4.png"/>
            <p:cNvPicPr>
              <a:picLocks noChangeAspect="1"/>
            </p:cNvPicPr>
            <p:nvPr/>
          </p:nvPicPr>
          <p:blipFill>
            <a:blip r:embed="rId5">
              <a:extLst/>
            </a:blip>
            <a:stretch>
              <a:fillRect/>
            </a:stretch>
          </p:blipFill>
          <p:spPr>
            <a:xfrm>
              <a:off x="0" y="0"/>
              <a:ext cx="1905000" cy="1071563"/>
            </a:xfrm>
            <a:prstGeom prst="rect">
              <a:avLst/>
            </a:prstGeom>
            <a:ln w="12700" cap="flat">
              <a:noFill/>
              <a:miter lim="400000"/>
            </a:ln>
            <a:effectLst/>
          </p:spPr>
        </p:pic>
        <p:sp>
          <p:nvSpPr>
            <p:cNvPr id="138" name="需求管理"/>
            <p:cNvSpPr txBox="1"/>
            <p:nvPr/>
          </p:nvSpPr>
          <p:spPr>
            <a:xfrm>
              <a:off x="1489931" y="218281"/>
              <a:ext cx="163830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latin typeface="PingFang SC Semibold"/>
                  <a:ea typeface="PingFang SC Semibold"/>
                  <a:cs typeface="PingFang SC Semibold"/>
                  <a:sym typeface="PingFang SC Semibold"/>
                </a:defRPr>
              </a:lvl1pPr>
            </a:lstStyle>
            <a:p>
              <a:pPr/>
              <a:r>
                <a:t>需求管理</a:t>
              </a:r>
            </a:p>
          </p:txBody>
        </p:sp>
      </p:grpSp>
      <p:grpSp>
        <p:nvGrpSpPr>
          <p:cNvPr id="142" name="成组"/>
          <p:cNvGrpSpPr/>
          <p:nvPr/>
        </p:nvGrpSpPr>
        <p:grpSpPr>
          <a:xfrm>
            <a:off x="4751423" y="4341019"/>
            <a:ext cx="3180763" cy="1071563"/>
            <a:chOff x="0" y="0"/>
            <a:chExt cx="3180762" cy="1071562"/>
          </a:xfrm>
        </p:grpSpPr>
        <p:pic>
          <p:nvPicPr>
            <p:cNvPr id="140" name="5.png" descr="5.png"/>
            <p:cNvPicPr>
              <a:picLocks noChangeAspect="1"/>
            </p:cNvPicPr>
            <p:nvPr/>
          </p:nvPicPr>
          <p:blipFill>
            <a:blip r:embed="rId6">
              <a:extLst/>
            </a:blip>
            <a:stretch>
              <a:fillRect/>
            </a:stretch>
          </p:blipFill>
          <p:spPr>
            <a:xfrm>
              <a:off x="0" y="0"/>
              <a:ext cx="1905000" cy="1071563"/>
            </a:xfrm>
            <a:prstGeom prst="rect">
              <a:avLst/>
            </a:prstGeom>
            <a:ln w="12700" cap="flat">
              <a:noFill/>
              <a:miter lim="400000"/>
            </a:ln>
            <a:effectLst/>
          </p:spPr>
        </p:pic>
        <p:sp>
          <p:nvSpPr>
            <p:cNvPr id="141" name="未来计划"/>
            <p:cNvSpPr txBox="1"/>
            <p:nvPr/>
          </p:nvSpPr>
          <p:spPr>
            <a:xfrm>
              <a:off x="1542462" y="218281"/>
              <a:ext cx="163830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latin typeface="PingFang SC Semibold"/>
                  <a:ea typeface="PingFang SC Semibold"/>
                  <a:cs typeface="PingFang SC Semibold"/>
                  <a:sym typeface="PingFang SC Semibold"/>
                </a:defRPr>
              </a:lvl1pPr>
            </a:lstStyle>
            <a:p>
              <a:pPr/>
              <a:r>
                <a:t>未来计划</a:t>
              </a:r>
            </a:p>
          </p:txBody>
        </p:sp>
      </p:grpSp>
      <p:grpSp>
        <p:nvGrpSpPr>
          <p:cNvPr id="145" name="成组"/>
          <p:cNvGrpSpPr/>
          <p:nvPr/>
        </p:nvGrpSpPr>
        <p:grpSpPr>
          <a:xfrm>
            <a:off x="4751423" y="5977752"/>
            <a:ext cx="3180763" cy="1071563"/>
            <a:chOff x="0" y="0"/>
            <a:chExt cx="3180762" cy="1071562"/>
          </a:xfrm>
        </p:grpSpPr>
        <p:pic>
          <p:nvPicPr>
            <p:cNvPr id="143" name="6.png" descr="6.png"/>
            <p:cNvPicPr>
              <a:picLocks noChangeAspect="1"/>
            </p:cNvPicPr>
            <p:nvPr/>
          </p:nvPicPr>
          <p:blipFill>
            <a:blip r:embed="rId7">
              <a:extLst/>
            </a:blip>
            <a:stretch>
              <a:fillRect/>
            </a:stretch>
          </p:blipFill>
          <p:spPr>
            <a:xfrm>
              <a:off x="0" y="0"/>
              <a:ext cx="1905000" cy="1071563"/>
            </a:xfrm>
            <a:prstGeom prst="rect">
              <a:avLst/>
            </a:prstGeom>
            <a:ln w="12700" cap="flat">
              <a:noFill/>
              <a:miter lim="400000"/>
            </a:ln>
            <a:effectLst/>
          </p:spPr>
        </p:pic>
        <p:sp>
          <p:nvSpPr>
            <p:cNvPr id="144" name="团队建设"/>
            <p:cNvSpPr txBox="1"/>
            <p:nvPr/>
          </p:nvSpPr>
          <p:spPr>
            <a:xfrm>
              <a:off x="1542462" y="218281"/>
              <a:ext cx="163830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latin typeface="PingFang SC Semibold"/>
                  <a:ea typeface="PingFang SC Semibold"/>
                  <a:cs typeface="PingFang SC Semibold"/>
                  <a:sym typeface="PingFang SC Semibold"/>
                </a:defRPr>
              </a:lvl1pPr>
            </a:lstStyle>
            <a:p>
              <a:pPr/>
              <a:r>
                <a:t>团队建设</a:t>
              </a:r>
            </a:p>
          </p:txBody>
        </p:sp>
      </p:grpSp>
      <p:grpSp>
        <p:nvGrpSpPr>
          <p:cNvPr id="148" name="成组"/>
          <p:cNvGrpSpPr/>
          <p:nvPr/>
        </p:nvGrpSpPr>
        <p:grpSpPr>
          <a:xfrm>
            <a:off x="8519111" y="2682290"/>
            <a:ext cx="3180763" cy="1071563"/>
            <a:chOff x="0" y="0"/>
            <a:chExt cx="3180762" cy="1071562"/>
          </a:xfrm>
        </p:grpSpPr>
        <p:pic>
          <p:nvPicPr>
            <p:cNvPr id="146" name="7.png" descr="7.png"/>
            <p:cNvPicPr>
              <a:picLocks noChangeAspect="1"/>
            </p:cNvPicPr>
            <p:nvPr/>
          </p:nvPicPr>
          <p:blipFill>
            <a:blip r:embed="rId8">
              <a:extLst/>
            </a:blip>
            <a:stretch>
              <a:fillRect/>
            </a:stretch>
          </p:blipFill>
          <p:spPr>
            <a:xfrm>
              <a:off x="0" y="0"/>
              <a:ext cx="1905000" cy="1071563"/>
            </a:xfrm>
            <a:prstGeom prst="rect">
              <a:avLst/>
            </a:prstGeom>
            <a:ln w="12700" cap="flat">
              <a:noFill/>
              <a:miter lim="400000"/>
            </a:ln>
            <a:effectLst/>
          </p:spPr>
        </p:pic>
        <p:sp>
          <p:nvSpPr>
            <p:cNvPr id="147" name="项目总结"/>
            <p:cNvSpPr txBox="1"/>
            <p:nvPr/>
          </p:nvSpPr>
          <p:spPr>
            <a:xfrm>
              <a:off x="1542462" y="218281"/>
              <a:ext cx="163830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latin typeface="PingFang SC Semibold"/>
                  <a:ea typeface="PingFang SC Semibold"/>
                  <a:cs typeface="PingFang SC Semibold"/>
                  <a:sym typeface="PingFang SC Semibold"/>
                </a:defRPr>
              </a:lvl1pPr>
            </a:lstStyle>
            <a:p>
              <a:pPr/>
              <a:r>
                <a:t>项目总结</a:t>
              </a:r>
            </a:p>
          </p:txBody>
        </p:sp>
      </p:grpSp>
      <p:grpSp>
        <p:nvGrpSpPr>
          <p:cNvPr id="151" name="成组"/>
          <p:cNvGrpSpPr/>
          <p:nvPr/>
        </p:nvGrpSpPr>
        <p:grpSpPr>
          <a:xfrm>
            <a:off x="8519111" y="4231878"/>
            <a:ext cx="3180763" cy="1071563"/>
            <a:chOff x="0" y="0"/>
            <a:chExt cx="3180762" cy="1071562"/>
          </a:xfrm>
        </p:grpSpPr>
        <p:pic>
          <p:nvPicPr>
            <p:cNvPr id="149" name="8.png" descr="8.png"/>
            <p:cNvPicPr>
              <a:picLocks noChangeAspect="1"/>
            </p:cNvPicPr>
            <p:nvPr/>
          </p:nvPicPr>
          <p:blipFill>
            <a:blip r:embed="rId9">
              <a:extLst/>
            </a:blip>
            <a:stretch>
              <a:fillRect/>
            </a:stretch>
          </p:blipFill>
          <p:spPr>
            <a:xfrm>
              <a:off x="0" y="0"/>
              <a:ext cx="1905000" cy="1071563"/>
            </a:xfrm>
            <a:prstGeom prst="rect">
              <a:avLst/>
            </a:prstGeom>
            <a:ln w="12700" cap="flat">
              <a:noFill/>
              <a:miter lim="400000"/>
            </a:ln>
            <a:effectLst/>
          </p:spPr>
        </p:pic>
        <p:sp>
          <p:nvSpPr>
            <p:cNvPr id="150" name="绩效评价"/>
            <p:cNvSpPr txBox="1"/>
            <p:nvPr/>
          </p:nvSpPr>
          <p:spPr>
            <a:xfrm>
              <a:off x="1542462" y="218281"/>
              <a:ext cx="163830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latin typeface="PingFang SC Semibold"/>
                  <a:ea typeface="PingFang SC Semibold"/>
                  <a:cs typeface="PingFang SC Semibold"/>
                  <a:sym typeface="PingFang SC Semibold"/>
                </a:defRPr>
              </a:lvl1pPr>
            </a:lstStyle>
            <a:p>
              <a:pPr/>
              <a:r>
                <a:t>绩效评价</a:t>
              </a:r>
            </a:p>
          </p:txBody>
        </p:sp>
      </p:grpSp>
      <p:grpSp>
        <p:nvGrpSpPr>
          <p:cNvPr id="154" name="成组"/>
          <p:cNvGrpSpPr/>
          <p:nvPr/>
        </p:nvGrpSpPr>
        <p:grpSpPr>
          <a:xfrm>
            <a:off x="8519111" y="5999746"/>
            <a:ext cx="3233293" cy="1071564"/>
            <a:chOff x="0" y="0"/>
            <a:chExt cx="3233292" cy="1071562"/>
          </a:xfrm>
        </p:grpSpPr>
        <p:pic>
          <p:nvPicPr>
            <p:cNvPr id="152" name="9.png" descr="9.png"/>
            <p:cNvPicPr>
              <a:picLocks noChangeAspect="1"/>
            </p:cNvPicPr>
            <p:nvPr/>
          </p:nvPicPr>
          <p:blipFill>
            <a:blip r:embed="rId10">
              <a:extLst/>
            </a:blip>
            <a:stretch>
              <a:fillRect/>
            </a:stretch>
          </p:blipFill>
          <p:spPr>
            <a:xfrm>
              <a:off x="0" y="0"/>
              <a:ext cx="1905000" cy="1071563"/>
            </a:xfrm>
            <a:prstGeom prst="rect">
              <a:avLst/>
            </a:prstGeom>
            <a:ln w="12700" cap="flat">
              <a:noFill/>
              <a:miter lim="400000"/>
            </a:ln>
            <a:effectLst/>
          </p:spPr>
        </p:pic>
        <p:sp>
          <p:nvSpPr>
            <p:cNvPr id="153" name="参考文献"/>
            <p:cNvSpPr txBox="1"/>
            <p:nvPr/>
          </p:nvSpPr>
          <p:spPr>
            <a:xfrm>
              <a:off x="1594992" y="218281"/>
              <a:ext cx="163830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000">
                  <a:latin typeface="PingFang SC Semibold"/>
                  <a:ea typeface="PingFang SC Semibold"/>
                  <a:cs typeface="PingFang SC Semibold"/>
                  <a:sym typeface="PingFang SC Semibold"/>
                </a:defRPr>
              </a:lvl1pPr>
            </a:lstStyle>
            <a:p>
              <a:pPr/>
              <a:r>
                <a:t>参考文献</a:t>
              </a:r>
            </a:p>
          </p:txBody>
        </p:sp>
      </p:grpSp>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pic>
        <p:nvPicPr>
          <p:cNvPr id="325" name="屏幕快照 2019-01-16 08.22.29.png" descr="屏幕快照 2019-01-16 08.22.29.png"/>
          <p:cNvPicPr>
            <a:picLocks noChangeAspect="1"/>
          </p:cNvPicPr>
          <p:nvPr/>
        </p:nvPicPr>
        <p:blipFill>
          <a:blip r:embed="rId2">
            <a:extLst/>
          </a:blip>
          <a:stretch>
            <a:fillRect/>
          </a:stretch>
        </p:blipFill>
        <p:spPr>
          <a:xfrm>
            <a:off x="-520760" y="898216"/>
            <a:ext cx="14046320" cy="90484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pic>
        <p:nvPicPr>
          <p:cNvPr id="328" name="屏幕快照 2019-01-16 08.25.45.png" descr="屏幕快照 2019-01-16 08.25.45.png"/>
          <p:cNvPicPr>
            <a:picLocks noChangeAspect="1"/>
          </p:cNvPicPr>
          <p:nvPr/>
        </p:nvPicPr>
        <p:blipFill>
          <a:blip r:embed="rId2">
            <a:extLst/>
          </a:blip>
          <a:stretch>
            <a:fillRect/>
          </a:stretch>
        </p:blipFill>
        <p:spPr>
          <a:xfrm>
            <a:off x="-520760" y="939453"/>
            <a:ext cx="14046320" cy="90484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331" name="愿景与范围"/>
          <p:cNvSpPr txBox="1"/>
          <p:nvPr/>
        </p:nvSpPr>
        <p:spPr>
          <a:xfrm>
            <a:off x="5238749" y="888527"/>
            <a:ext cx="25273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愿景与范围</a:t>
            </a:r>
          </a:p>
        </p:txBody>
      </p:sp>
      <p:sp>
        <p:nvSpPr>
          <p:cNvPr id="332" name="业务需求"/>
          <p:cNvSpPr txBox="1"/>
          <p:nvPr/>
        </p:nvSpPr>
        <p:spPr>
          <a:xfrm>
            <a:off x="5683250" y="2045277"/>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业务需求</a:t>
            </a:r>
          </a:p>
        </p:txBody>
      </p:sp>
      <p:sp>
        <p:nvSpPr>
          <p:cNvPr id="333" name="如今市面上存在着不少网络教学平台，但是专门针对软件工程系列课程，且能够为学生和教师提供沟通平台的网站非常少。虽然其它平台与教学紧密结合，但是实际上课外交流共享也是个教学过程，教学更长的时间是在课后。真正的学习交流不仅在课堂上，更重要的是在课后的交流。如果有人（不仅限于学生）有了体会之后反过来解答共享某方面的经验，会对大家更有帮助。我们就需要这么一个专业的垂直社区产品。…"/>
          <p:cNvSpPr txBox="1"/>
          <p:nvPr/>
        </p:nvSpPr>
        <p:spPr>
          <a:xfrm>
            <a:off x="982592" y="3062327"/>
            <a:ext cx="11039616" cy="457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indent="635000" algn="l">
              <a:defRPr sz="2300">
                <a:latin typeface="PingFang SC Regular"/>
                <a:ea typeface="PingFang SC Regular"/>
                <a:cs typeface="PingFang SC Regular"/>
                <a:sym typeface="PingFang SC Regular"/>
              </a:defRPr>
            </a:pPr>
            <a:r>
              <a:t>如今市面上存在着不少网络教学平台，但是</a:t>
            </a:r>
            <a:r>
              <a:rPr>
                <a:solidFill>
                  <a:schemeClr val="accent5">
                    <a:hueOff val="100859"/>
                    <a:satOff val="-13629"/>
                    <a:lumOff val="23879"/>
                  </a:schemeClr>
                </a:solidFill>
                <a:latin typeface="PingFang SC Semibold"/>
                <a:ea typeface="PingFang SC Semibold"/>
                <a:cs typeface="PingFang SC Semibold"/>
                <a:sym typeface="PingFang SC Semibold"/>
              </a:rPr>
              <a:t>专门针对软件工程系列课程</a:t>
            </a:r>
            <a:r>
              <a:t>，且能够为学生和教师提供沟通平台的网站非常少。虽然其它平台与教学紧密结合，但是实际上课外交流共享也是个教学过程，教学更长的时间是在课后。真正的学习交流不仅在课堂上，更重要的是在课后的交流。如果有人（不仅限于学生）有了体会之后反过来解答共享某方面的经验，会对大家更有帮助。我们就需要这么一个专业的垂直社区产品。</a:t>
            </a:r>
          </a:p>
          <a:p>
            <a:pPr lvl="4" indent="635000" algn="l">
              <a:defRPr sz="2300">
                <a:latin typeface="PingFang SC Regular"/>
                <a:ea typeface="PingFang SC Regular"/>
                <a:cs typeface="PingFang SC Regular"/>
                <a:sym typeface="PingFang SC Regular"/>
              </a:defRPr>
            </a:pPr>
            <a:r>
              <a:t> 因此我们希望开发出一个</a:t>
            </a:r>
            <a:r>
              <a:rPr>
                <a:solidFill>
                  <a:schemeClr val="accent5">
                    <a:hueOff val="100859"/>
                    <a:satOff val="-13629"/>
                    <a:lumOff val="23879"/>
                  </a:schemeClr>
                </a:solidFill>
                <a:latin typeface="PingFang SC Semibold"/>
                <a:ea typeface="PingFang SC Semibold"/>
                <a:cs typeface="PingFang SC Semibold"/>
                <a:sym typeface="PingFang SC Semibold"/>
              </a:rPr>
              <a:t>垂直型社区</a:t>
            </a:r>
            <a:r>
              <a:t>来方便各位同学学习软件工程系列课程的知识，并且能够将各个课程当中的相关知识打通。在这个垂直型社区当中，软件工程专业的学长学姐或专业人士也可以参与交流，分享知识以及经验。于此同时，老师也能够更好地与同学交流。除此之外，对软件工程专业感兴趣的游客用户，也可以通过这个网站学习软件工程相关知识。</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336" name="愿景与范围"/>
          <p:cNvSpPr txBox="1"/>
          <p:nvPr/>
        </p:nvSpPr>
        <p:spPr>
          <a:xfrm>
            <a:off x="5238749" y="888527"/>
            <a:ext cx="25273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愿景与范围</a:t>
            </a:r>
          </a:p>
        </p:txBody>
      </p:sp>
      <p:sp>
        <p:nvSpPr>
          <p:cNvPr id="337" name="上下文图"/>
          <p:cNvSpPr txBox="1"/>
          <p:nvPr/>
        </p:nvSpPr>
        <p:spPr>
          <a:xfrm>
            <a:off x="5683250" y="6522280"/>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上下文图</a:t>
            </a:r>
          </a:p>
        </p:txBody>
      </p:sp>
      <p:grpSp>
        <p:nvGrpSpPr>
          <p:cNvPr id="340" name="成组"/>
          <p:cNvGrpSpPr/>
          <p:nvPr/>
        </p:nvGrpSpPr>
        <p:grpSpPr>
          <a:xfrm>
            <a:off x="3383752" y="1984405"/>
            <a:ext cx="6237296" cy="4216697"/>
            <a:chOff x="0" y="0"/>
            <a:chExt cx="6237294" cy="4216696"/>
          </a:xfrm>
        </p:grpSpPr>
        <p:sp>
          <p:nvSpPr>
            <p:cNvPr id="338" name="矩形"/>
            <p:cNvSpPr/>
            <p:nvPr/>
          </p:nvSpPr>
          <p:spPr>
            <a:xfrm>
              <a:off x="0" y="71731"/>
              <a:ext cx="6237295" cy="4073234"/>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339" name="图像" descr="图像"/>
            <p:cNvPicPr>
              <a:picLocks noChangeAspect="1"/>
            </p:cNvPicPr>
            <p:nvPr/>
          </p:nvPicPr>
          <p:blipFill>
            <a:blip r:embed="rId2">
              <a:extLst/>
            </a:blip>
            <a:stretch>
              <a:fillRect/>
            </a:stretch>
          </p:blipFill>
          <p:spPr>
            <a:xfrm>
              <a:off x="471345" y="0"/>
              <a:ext cx="5294604" cy="4216697"/>
            </a:xfrm>
            <a:prstGeom prst="rect">
              <a:avLst/>
            </a:prstGeom>
            <a:ln w="12700" cap="flat">
              <a:noFill/>
              <a:miter lim="400000"/>
            </a:ln>
            <a:effectLst/>
          </p:spPr>
        </p:pic>
      </p:grpSp>
      <p:sp>
        <p:nvSpPr>
          <p:cNvPr id="341" name="软件工程系列课程教学辅助网站以论坛的交流为主要功能，其中涉及许多的论坛上的功能，发帖、回帖、帖子加精、删帖、删留言等（游客不能发帖）。当然网站还涉及资料的上传下载查看等功能。对于管理员要负责信息的审核和数据库的更新。"/>
          <p:cNvSpPr txBox="1"/>
          <p:nvPr/>
        </p:nvSpPr>
        <p:spPr>
          <a:xfrm>
            <a:off x="1814252" y="7294309"/>
            <a:ext cx="9376296" cy="194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algn="just" defTabSz="266700">
              <a:defRPr sz="2050">
                <a:latin typeface="PingFang SC Regular"/>
                <a:ea typeface="PingFang SC Regular"/>
                <a:cs typeface="PingFang SC Regular"/>
                <a:sym typeface="PingFang SC Regular"/>
              </a:defRPr>
            </a:lvl1pPr>
          </a:lstStyle>
          <a:p>
            <a:pPr/>
            <a:r>
              <a:t>软件工程系列课程教学辅助网站以论坛的交流为主要功能，其中涉及许多的论坛上的功能，发帖、回帖、帖子加精、删帖、删留言等（游客不能发帖）。当然网站还涉及资料的上传下载查看等功能。对于管理员要负责信息的审核和数据库的更新。</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客户"/>
          <p:cNvSpPr txBox="1"/>
          <p:nvPr/>
        </p:nvSpPr>
        <p:spPr>
          <a:xfrm>
            <a:off x="3441669" y="6528670"/>
            <a:ext cx="87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客户</a:t>
            </a:r>
          </a:p>
        </p:txBody>
      </p:sp>
      <p:pic>
        <p:nvPicPr>
          <p:cNvPr id="344" name="UserIcon.png" descr="UserIcon.png"/>
          <p:cNvPicPr>
            <a:picLocks noChangeAspect="1"/>
          </p:cNvPicPr>
          <p:nvPr/>
        </p:nvPicPr>
        <p:blipFill>
          <a:blip r:embed="rId2">
            <a:extLst/>
          </a:blip>
          <a:stretch>
            <a:fillRect/>
          </a:stretch>
        </p:blipFill>
        <p:spPr>
          <a:xfrm>
            <a:off x="2363312" y="2885746"/>
            <a:ext cx="3033016" cy="3033016"/>
          </a:xfrm>
          <a:prstGeom prst="rect">
            <a:avLst/>
          </a:prstGeom>
          <a:ln w="12700">
            <a:miter lim="400000"/>
          </a:ln>
        </p:spPr>
      </p:pic>
      <p:sp>
        <p:nvSpPr>
          <p:cNvPr id="345" name="眼镜"/>
          <p:cNvSpPr/>
          <p:nvPr/>
        </p:nvSpPr>
        <p:spPr>
          <a:xfrm>
            <a:off x="3324879" y="3868848"/>
            <a:ext cx="1109882" cy="327212"/>
          </a:xfrm>
          <a:custGeom>
            <a:avLst/>
            <a:gdLst/>
            <a:ahLst/>
            <a:cxnLst>
              <a:cxn ang="0">
                <a:pos x="wd2" y="hd2"/>
              </a:cxn>
              <a:cxn ang="5400000">
                <a:pos x="wd2" y="hd2"/>
              </a:cxn>
              <a:cxn ang="10800000">
                <a:pos x="wd2" y="hd2"/>
              </a:cxn>
              <a:cxn ang="16200000">
                <a:pos x="wd2" y="hd2"/>
              </a:cxn>
            </a:cxnLst>
            <a:rect l="0" t="0" r="r" b="b"/>
            <a:pathLst>
              <a:path w="21568" h="20483" fill="norm" stroke="1" extrusionOk="0">
                <a:moveTo>
                  <a:pt x="3828" y="34"/>
                </a:moveTo>
                <a:cubicBezTo>
                  <a:pt x="2795" y="120"/>
                  <a:pt x="1590" y="388"/>
                  <a:pt x="183" y="887"/>
                </a:cubicBezTo>
                <a:cubicBezTo>
                  <a:pt x="67" y="928"/>
                  <a:pt x="-16" y="1277"/>
                  <a:pt x="3" y="1647"/>
                </a:cubicBezTo>
                <a:lnTo>
                  <a:pt x="159" y="4726"/>
                </a:lnTo>
                <a:cubicBezTo>
                  <a:pt x="174" y="5021"/>
                  <a:pt x="226" y="5272"/>
                  <a:pt x="303" y="5437"/>
                </a:cubicBezTo>
                <a:cubicBezTo>
                  <a:pt x="459" y="5769"/>
                  <a:pt x="741" y="6637"/>
                  <a:pt x="986" y="8812"/>
                </a:cubicBezTo>
                <a:cubicBezTo>
                  <a:pt x="1371" y="12238"/>
                  <a:pt x="1495" y="20483"/>
                  <a:pt x="5195" y="20483"/>
                </a:cubicBezTo>
                <a:cubicBezTo>
                  <a:pt x="7953" y="20483"/>
                  <a:pt x="8845" y="16694"/>
                  <a:pt x="9261" y="13204"/>
                </a:cubicBezTo>
                <a:cubicBezTo>
                  <a:pt x="9261" y="13205"/>
                  <a:pt x="9806" y="8539"/>
                  <a:pt x="10081" y="7718"/>
                </a:cubicBezTo>
                <a:cubicBezTo>
                  <a:pt x="10393" y="6787"/>
                  <a:pt x="11238" y="6899"/>
                  <a:pt x="11516" y="7718"/>
                </a:cubicBezTo>
                <a:cubicBezTo>
                  <a:pt x="11739" y="8377"/>
                  <a:pt x="12114" y="11522"/>
                  <a:pt x="12253" y="12728"/>
                </a:cubicBezTo>
                <a:cubicBezTo>
                  <a:pt x="12268" y="12866"/>
                  <a:pt x="12284" y="13004"/>
                  <a:pt x="12300" y="13143"/>
                </a:cubicBezTo>
                <a:cubicBezTo>
                  <a:pt x="12304" y="13180"/>
                  <a:pt x="12307" y="13204"/>
                  <a:pt x="12307" y="13204"/>
                </a:cubicBezTo>
                <a:cubicBezTo>
                  <a:pt x="12724" y="16694"/>
                  <a:pt x="13615" y="20483"/>
                  <a:pt x="16373" y="20483"/>
                </a:cubicBezTo>
                <a:cubicBezTo>
                  <a:pt x="20073" y="20483"/>
                  <a:pt x="20197" y="12239"/>
                  <a:pt x="20582" y="8812"/>
                </a:cubicBezTo>
                <a:cubicBezTo>
                  <a:pt x="20826" y="6639"/>
                  <a:pt x="21107" y="5776"/>
                  <a:pt x="21263" y="5443"/>
                </a:cubicBezTo>
                <a:cubicBezTo>
                  <a:pt x="21340" y="5277"/>
                  <a:pt x="21396" y="5022"/>
                  <a:pt x="21411" y="4726"/>
                </a:cubicBezTo>
                <a:lnTo>
                  <a:pt x="21565" y="1647"/>
                </a:lnTo>
                <a:cubicBezTo>
                  <a:pt x="21584" y="1277"/>
                  <a:pt x="21501" y="928"/>
                  <a:pt x="21385" y="887"/>
                </a:cubicBezTo>
                <a:cubicBezTo>
                  <a:pt x="15728" y="-1117"/>
                  <a:pt x="13325" y="564"/>
                  <a:pt x="12368" y="3069"/>
                </a:cubicBezTo>
                <a:cubicBezTo>
                  <a:pt x="12211" y="3480"/>
                  <a:pt x="12007" y="3631"/>
                  <a:pt x="11809" y="3485"/>
                </a:cubicBezTo>
                <a:cubicBezTo>
                  <a:pt x="11477" y="3239"/>
                  <a:pt x="11114" y="3102"/>
                  <a:pt x="10733" y="3102"/>
                </a:cubicBezTo>
                <a:cubicBezTo>
                  <a:pt x="10376" y="3102"/>
                  <a:pt x="10035" y="3219"/>
                  <a:pt x="9719" y="3436"/>
                </a:cubicBezTo>
                <a:cubicBezTo>
                  <a:pt x="9531" y="3565"/>
                  <a:pt x="9337" y="3422"/>
                  <a:pt x="9186" y="3036"/>
                </a:cubicBezTo>
                <a:cubicBezTo>
                  <a:pt x="8461" y="1173"/>
                  <a:pt x="6926" y="-226"/>
                  <a:pt x="3828" y="34"/>
                </a:cubicBezTo>
                <a:close/>
                <a:moveTo>
                  <a:pt x="987" y="1849"/>
                </a:moveTo>
                <a:cubicBezTo>
                  <a:pt x="1091" y="1849"/>
                  <a:pt x="1176" y="2122"/>
                  <a:pt x="1176" y="2457"/>
                </a:cubicBezTo>
                <a:cubicBezTo>
                  <a:pt x="1176" y="2792"/>
                  <a:pt x="1091" y="3064"/>
                  <a:pt x="987" y="3064"/>
                </a:cubicBezTo>
                <a:cubicBezTo>
                  <a:pt x="883" y="3064"/>
                  <a:pt x="799" y="2792"/>
                  <a:pt x="799" y="2457"/>
                </a:cubicBezTo>
                <a:cubicBezTo>
                  <a:pt x="799" y="2122"/>
                  <a:pt x="883" y="1849"/>
                  <a:pt x="987" y="1849"/>
                </a:cubicBezTo>
                <a:close/>
                <a:moveTo>
                  <a:pt x="20580" y="1849"/>
                </a:moveTo>
                <a:cubicBezTo>
                  <a:pt x="20684" y="1849"/>
                  <a:pt x="20769" y="2122"/>
                  <a:pt x="20769" y="2457"/>
                </a:cubicBezTo>
                <a:cubicBezTo>
                  <a:pt x="20769" y="2792"/>
                  <a:pt x="20684" y="3064"/>
                  <a:pt x="20580" y="3064"/>
                </a:cubicBezTo>
                <a:cubicBezTo>
                  <a:pt x="20476" y="3064"/>
                  <a:pt x="20392" y="2792"/>
                  <a:pt x="20392" y="2457"/>
                </a:cubicBezTo>
                <a:cubicBezTo>
                  <a:pt x="20392" y="2122"/>
                  <a:pt x="20476" y="1849"/>
                  <a:pt x="20580" y="1849"/>
                </a:cubicBezTo>
                <a:close/>
                <a:moveTo>
                  <a:pt x="5370" y="2210"/>
                </a:moveTo>
                <a:cubicBezTo>
                  <a:pt x="8656" y="2210"/>
                  <a:pt x="9321" y="6283"/>
                  <a:pt x="8825" y="11470"/>
                </a:cubicBezTo>
                <a:cubicBezTo>
                  <a:pt x="8328" y="16656"/>
                  <a:pt x="7551" y="18689"/>
                  <a:pt x="5249" y="18689"/>
                </a:cubicBezTo>
                <a:cubicBezTo>
                  <a:pt x="4602" y="18689"/>
                  <a:pt x="2359" y="19127"/>
                  <a:pt x="1908" y="11032"/>
                </a:cubicBezTo>
                <a:cubicBezTo>
                  <a:pt x="1456" y="2938"/>
                  <a:pt x="2480" y="2210"/>
                  <a:pt x="5370" y="2210"/>
                </a:cubicBezTo>
                <a:close/>
                <a:moveTo>
                  <a:pt x="16198" y="2210"/>
                </a:moveTo>
                <a:cubicBezTo>
                  <a:pt x="19087" y="2211"/>
                  <a:pt x="20112" y="2938"/>
                  <a:pt x="19660" y="11032"/>
                </a:cubicBezTo>
                <a:cubicBezTo>
                  <a:pt x="19209" y="19127"/>
                  <a:pt x="16966" y="18689"/>
                  <a:pt x="16319" y="18689"/>
                </a:cubicBezTo>
                <a:cubicBezTo>
                  <a:pt x="14017" y="18689"/>
                  <a:pt x="13240" y="16656"/>
                  <a:pt x="12743" y="11470"/>
                </a:cubicBezTo>
                <a:cubicBezTo>
                  <a:pt x="12247" y="6283"/>
                  <a:pt x="12912" y="2210"/>
                  <a:pt x="16198" y="2210"/>
                </a:cubicBezTo>
                <a:close/>
                <a:moveTo>
                  <a:pt x="987" y="4081"/>
                </a:moveTo>
                <a:cubicBezTo>
                  <a:pt x="1091" y="4081"/>
                  <a:pt x="1176" y="4353"/>
                  <a:pt x="1176" y="4688"/>
                </a:cubicBezTo>
                <a:cubicBezTo>
                  <a:pt x="1176" y="5023"/>
                  <a:pt x="1091" y="5295"/>
                  <a:pt x="987" y="5295"/>
                </a:cubicBezTo>
                <a:cubicBezTo>
                  <a:pt x="883" y="5295"/>
                  <a:pt x="799" y="5023"/>
                  <a:pt x="799" y="4688"/>
                </a:cubicBezTo>
                <a:cubicBezTo>
                  <a:pt x="799" y="4353"/>
                  <a:pt x="883" y="4081"/>
                  <a:pt x="987" y="4081"/>
                </a:cubicBezTo>
                <a:close/>
                <a:moveTo>
                  <a:pt x="20580" y="4081"/>
                </a:moveTo>
                <a:cubicBezTo>
                  <a:pt x="20684" y="4081"/>
                  <a:pt x="20769" y="4353"/>
                  <a:pt x="20769" y="4688"/>
                </a:cubicBezTo>
                <a:cubicBezTo>
                  <a:pt x="20769" y="5023"/>
                  <a:pt x="20684" y="5295"/>
                  <a:pt x="20580" y="5295"/>
                </a:cubicBezTo>
                <a:cubicBezTo>
                  <a:pt x="20476" y="5295"/>
                  <a:pt x="20392" y="5023"/>
                  <a:pt x="20392" y="4688"/>
                </a:cubicBezTo>
                <a:cubicBezTo>
                  <a:pt x="20392" y="4353"/>
                  <a:pt x="20476" y="4081"/>
                  <a:pt x="20580" y="4081"/>
                </a:cubicBezTo>
                <a:close/>
              </a:path>
            </a:pathLst>
          </a:custGeom>
          <a:solidFill>
            <a:srgbClr val="DCDEE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46" name="普通用户"/>
          <p:cNvSpPr txBox="1"/>
          <p:nvPr/>
        </p:nvSpPr>
        <p:spPr>
          <a:xfrm>
            <a:off x="8305830" y="6528670"/>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普通用户</a:t>
            </a:r>
          </a:p>
        </p:txBody>
      </p:sp>
      <p:pic>
        <p:nvPicPr>
          <p:cNvPr id="347" name="GroupIcon.png" descr="GroupIcon.png"/>
          <p:cNvPicPr>
            <a:picLocks noChangeAspect="1"/>
          </p:cNvPicPr>
          <p:nvPr/>
        </p:nvPicPr>
        <p:blipFill>
          <a:blip r:embed="rId3">
            <a:extLst/>
          </a:blip>
          <a:stretch>
            <a:fillRect/>
          </a:stretch>
        </p:blipFill>
        <p:spPr>
          <a:xfrm>
            <a:off x="7608472" y="2885746"/>
            <a:ext cx="3033016" cy="3033016"/>
          </a:xfrm>
          <a:prstGeom prst="rect">
            <a:avLst/>
          </a:prstGeom>
          <a:ln w="12700">
            <a:miter lim="400000"/>
          </a:ln>
        </p:spPr>
      </p:pic>
      <p:sp>
        <p:nvSpPr>
          <p:cNvPr id="348" name="线条"/>
          <p:cNvSpPr/>
          <p:nvPr/>
        </p:nvSpPr>
        <p:spPr>
          <a:xfrm flipV="1">
            <a:off x="6502400" y="4002785"/>
            <a:ext cx="1" cy="1748030"/>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49"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350" name="用户群分类"/>
          <p:cNvSpPr txBox="1"/>
          <p:nvPr/>
        </p:nvSpPr>
        <p:spPr>
          <a:xfrm>
            <a:off x="5238749" y="888527"/>
            <a:ext cx="25273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用户群分类</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客户"/>
          <p:cNvSpPr txBox="1"/>
          <p:nvPr/>
        </p:nvSpPr>
        <p:spPr>
          <a:xfrm>
            <a:off x="6064250" y="3534742"/>
            <a:ext cx="87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客户</a:t>
            </a:r>
          </a:p>
        </p:txBody>
      </p:sp>
      <p:sp>
        <p:nvSpPr>
          <p:cNvPr id="353" name="项目发起人：本项目（即“软件工程系列课程教学辅助网站”）的发起人"/>
          <p:cNvSpPr txBox="1"/>
          <p:nvPr/>
        </p:nvSpPr>
        <p:spPr>
          <a:xfrm>
            <a:off x="1325123" y="4603326"/>
            <a:ext cx="10354554"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PingFang SC Regular"/>
                <a:ea typeface="PingFang SC Regular"/>
                <a:cs typeface="PingFang SC Regular"/>
                <a:sym typeface="PingFang SC Regular"/>
              </a:defRPr>
            </a:lvl1pPr>
          </a:lstStyle>
          <a:p>
            <a:pPr/>
            <a:r>
              <a:t>项目发起人：本项目（即“软件工程系列课程教学辅助网站”）的发起人</a:t>
            </a:r>
          </a:p>
        </p:txBody>
      </p:sp>
      <p:sp>
        <p:nvSpPr>
          <p:cNvPr id="354" name="用户群分类"/>
          <p:cNvSpPr txBox="1"/>
          <p:nvPr/>
        </p:nvSpPr>
        <p:spPr>
          <a:xfrm>
            <a:off x="5238749" y="888527"/>
            <a:ext cx="25273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用户群分类</a:t>
            </a:r>
          </a:p>
        </p:txBody>
      </p:sp>
      <p:sp>
        <p:nvSpPr>
          <p:cNvPr id="355"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客户"/>
          <p:cNvSpPr txBox="1"/>
          <p:nvPr/>
        </p:nvSpPr>
        <p:spPr>
          <a:xfrm>
            <a:off x="3441669" y="6528670"/>
            <a:ext cx="87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客户</a:t>
            </a:r>
          </a:p>
        </p:txBody>
      </p:sp>
      <p:pic>
        <p:nvPicPr>
          <p:cNvPr id="358" name="UserIcon.png" descr="UserIcon.png"/>
          <p:cNvPicPr>
            <a:picLocks noChangeAspect="1"/>
          </p:cNvPicPr>
          <p:nvPr/>
        </p:nvPicPr>
        <p:blipFill>
          <a:blip r:embed="rId2">
            <a:extLst/>
          </a:blip>
          <a:stretch>
            <a:fillRect/>
          </a:stretch>
        </p:blipFill>
        <p:spPr>
          <a:xfrm>
            <a:off x="2363312" y="2885746"/>
            <a:ext cx="3033016" cy="3033016"/>
          </a:xfrm>
          <a:prstGeom prst="rect">
            <a:avLst/>
          </a:prstGeom>
          <a:ln w="12700">
            <a:miter lim="400000"/>
          </a:ln>
        </p:spPr>
      </p:pic>
      <p:sp>
        <p:nvSpPr>
          <p:cNvPr id="359" name="眼镜"/>
          <p:cNvSpPr/>
          <p:nvPr/>
        </p:nvSpPr>
        <p:spPr>
          <a:xfrm>
            <a:off x="3324879" y="3868848"/>
            <a:ext cx="1109882" cy="327212"/>
          </a:xfrm>
          <a:custGeom>
            <a:avLst/>
            <a:gdLst/>
            <a:ahLst/>
            <a:cxnLst>
              <a:cxn ang="0">
                <a:pos x="wd2" y="hd2"/>
              </a:cxn>
              <a:cxn ang="5400000">
                <a:pos x="wd2" y="hd2"/>
              </a:cxn>
              <a:cxn ang="10800000">
                <a:pos x="wd2" y="hd2"/>
              </a:cxn>
              <a:cxn ang="16200000">
                <a:pos x="wd2" y="hd2"/>
              </a:cxn>
            </a:cxnLst>
            <a:rect l="0" t="0" r="r" b="b"/>
            <a:pathLst>
              <a:path w="21568" h="20483" fill="norm" stroke="1" extrusionOk="0">
                <a:moveTo>
                  <a:pt x="3828" y="34"/>
                </a:moveTo>
                <a:cubicBezTo>
                  <a:pt x="2795" y="120"/>
                  <a:pt x="1590" y="388"/>
                  <a:pt x="183" y="887"/>
                </a:cubicBezTo>
                <a:cubicBezTo>
                  <a:pt x="67" y="928"/>
                  <a:pt x="-16" y="1277"/>
                  <a:pt x="3" y="1647"/>
                </a:cubicBezTo>
                <a:lnTo>
                  <a:pt x="159" y="4726"/>
                </a:lnTo>
                <a:cubicBezTo>
                  <a:pt x="174" y="5021"/>
                  <a:pt x="226" y="5272"/>
                  <a:pt x="303" y="5437"/>
                </a:cubicBezTo>
                <a:cubicBezTo>
                  <a:pt x="459" y="5769"/>
                  <a:pt x="741" y="6637"/>
                  <a:pt x="986" y="8812"/>
                </a:cubicBezTo>
                <a:cubicBezTo>
                  <a:pt x="1371" y="12238"/>
                  <a:pt x="1495" y="20483"/>
                  <a:pt x="5195" y="20483"/>
                </a:cubicBezTo>
                <a:cubicBezTo>
                  <a:pt x="7953" y="20483"/>
                  <a:pt x="8845" y="16694"/>
                  <a:pt x="9261" y="13204"/>
                </a:cubicBezTo>
                <a:cubicBezTo>
                  <a:pt x="9261" y="13205"/>
                  <a:pt x="9806" y="8539"/>
                  <a:pt x="10081" y="7718"/>
                </a:cubicBezTo>
                <a:cubicBezTo>
                  <a:pt x="10393" y="6787"/>
                  <a:pt x="11238" y="6899"/>
                  <a:pt x="11516" y="7718"/>
                </a:cubicBezTo>
                <a:cubicBezTo>
                  <a:pt x="11739" y="8377"/>
                  <a:pt x="12114" y="11522"/>
                  <a:pt x="12253" y="12728"/>
                </a:cubicBezTo>
                <a:cubicBezTo>
                  <a:pt x="12268" y="12866"/>
                  <a:pt x="12284" y="13004"/>
                  <a:pt x="12300" y="13143"/>
                </a:cubicBezTo>
                <a:cubicBezTo>
                  <a:pt x="12304" y="13180"/>
                  <a:pt x="12307" y="13204"/>
                  <a:pt x="12307" y="13204"/>
                </a:cubicBezTo>
                <a:cubicBezTo>
                  <a:pt x="12724" y="16694"/>
                  <a:pt x="13615" y="20483"/>
                  <a:pt x="16373" y="20483"/>
                </a:cubicBezTo>
                <a:cubicBezTo>
                  <a:pt x="20073" y="20483"/>
                  <a:pt x="20197" y="12239"/>
                  <a:pt x="20582" y="8812"/>
                </a:cubicBezTo>
                <a:cubicBezTo>
                  <a:pt x="20826" y="6639"/>
                  <a:pt x="21107" y="5776"/>
                  <a:pt x="21263" y="5443"/>
                </a:cubicBezTo>
                <a:cubicBezTo>
                  <a:pt x="21340" y="5277"/>
                  <a:pt x="21396" y="5022"/>
                  <a:pt x="21411" y="4726"/>
                </a:cubicBezTo>
                <a:lnTo>
                  <a:pt x="21565" y="1647"/>
                </a:lnTo>
                <a:cubicBezTo>
                  <a:pt x="21584" y="1277"/>
                  <a:pt x="21501" y="928"/>
                  <a:pt x="21385" y="887"/>
                </a:cubicBezTo>
                <a:cubicBezTo>
                  <a:pt x="15728" y="-1117"/>
                  <a:pt x="13325" y="564"/>
                  <a:pt x="12368" y="3069"/>
                </a:cubicBezTo>
                <a:cubicBezTo>
                  <a:pt x="12211" y="3480"/>
                  <a:pt x="12007" y="3631"/>
                  <a:pt x="11809" y="3485"/>
                </a:cubicBezTo>
                <a:cubicBezTo>
                  <a:pt x="11477" y="3239"/>
                  <a:pt x="11114" y="3102"/>
                  <a:pt x="10733" y="3102"/>
                </a:cubicBezTo>
                <a:cubicBezTo>
                  <a:pt x="10376" y="3102"/>
                  <a:pt x="10035" y="3219"/>
                  <a:pt x="9719" y="3436"/>
                </a:cubicBezTo>
                <a:cubicBezTo>
                  <a:pt x="9531" y="3565"/>
                  <a:pt x="9337" y="3422"/>
                  <a:pt x="9186" y="3036"/>
                </a:cubicBezTo>
                <a:cubicBezTo>
                  <a:pt x="8461" y="1173"/>
                  <a:pt x="6926" y="-226"/>
                  <a:pt x="3828" y="34"/>
                </a:cubicBezTo>
                <a:close/>
                <a:moveTo>
                  <a:pt x="987" y="1849"/>
                </a:moveTo>
                <a:cubicBezTo>
                  <a:pt x="1091" y="1849"/>
                  <a:pt x="1176" y="2122"/>
                  <a:pt x="1176" y="2457"/>
                </a:cubicBezTo>
                <a:cubicBezTo>
                  <a:pt x="1176" y="2792"/>
                  <a:pt x="1091" y="3064"/>
                  <a:pt x="987" y="3064"/>
                </a:cubicBezTo>
                <a:cubicBezTo>
                  <a:pt x="883" y="3064"/>
                  <a:pt x="799" y="2792"/>
                  <a:pt x="799" y="2457"/>
                </a:cubicBezTo>
                <a:cubicBezTo>
                  <a:pt x="799" y="2122"/>
                  <a:pt x="883" y="1849"/>
                  <a:pt x="987" y="1849"/>
                </a:cubicBezTo>
                <a:close/>
                <a:moveTo>
                  <a:pt x="20580" y="1849"/>
                </a:moveTo>
                <a:cubicBezTo>
                  <a:pt x="20684" y="1849"/>
                  <a:pt x="20769" y="2122"/>
                  <a:pt x="20769" y="2457"/>
                </a:cubicBezTo>
                <a:cubicBezTo>
                  <a:pt x="20769" y="2792"/>
                  <a:pt x="20684" y="3064"/>
                  <a:pt x="20580" y="3064"/>
                </a:cubicBezTo>
                <a:cubicBezTo>
                  <a:pt x="20476" y="3064"/>
                  <a:pt x="20392" y="2792"/>
                  <a:pt x="20392" y="2457"/>
                </a:cubicBezTo>
                <a:cubicBezTo>
                  <a:pt x="20392" y="2122"/>
                  <a:pt x="20476" y="1849"/>
                  <a:pt x="20580" y="1849"/>
                </a:cubicBezTo>
                <a:close/>
                <a:moveTo>
                  <a:pt x="5370" y="2210"/>
                </a:moveTo>
                <a:cubicBezTo>
                  <a:pt x="8656" y="2210"/>
                  <a:pt x="9321" y="6283"/>
                  <a:pt x="8825" y="11470"/>
                </a:cubicBezTo>
                <a:cubicBezTo>
                  <a:pt x="8328" y="16656"/>
                  <a:pt x="7551" y="18689"/>
                  <a:pt x="5249" y="18689"/>
                </a:cubicBezTo>
                <a:cubicBezTo>
                  <a:pt x="4602" y="18689"/>
                  <a:pt x="2359" y="19127"/>
                  <a:pt x="1908" y="11032"/>
                </a:cubicBezTo>
                <a:cubicBezTo>
                  <a:pt x="1456" y="2938"/>
                  <a:pt x="2480" y="2210"/>
                  <a:pt x="5370" y="2210"/>
                </a:cubicBezTo>
                <a:close/>
                <a:moveTo>
                  <a:pt x="16198" y="2210"/>
                </a:moveTo>
                <a:cubicBezTo>
                  <a:pt x="19087" y="2211"/>
                  <a:pt x="20112" y="2938"/>
                  <a:pt x="19660" y="11032"/>
                </a:cubicBezTo>
                <a:cubicBezTo>
                  <a:pt x="19209" y="19127"/>
                  <a:pt x="16966" y="18689"/>
                  <a:pt x="16319" y="18689"/>
                </a:cubicBezTo>
                <a:cubicBezTo>
                  <a:pt x="14017" y="18689"/>
                  <a:pt x="13240" y="16656"/>
                  <a:pt x="12743" y="11470"/>
                </a:cubicBezTo>
                <a:cubicBezTo>
                  <a:pt x="12247" y="6283"/>
                  <a:pt x="12912" y="2210"/>
                  <a:pt x="16198" y="2210"/>
                </a:cubicBezTo>
                <a:close/>
                <a:moveTo>
                  <a:pt x="987" y="4081"/>
                </a:moveTo>
                <a:cubicBezTo>
                  <a:pt x="1091" y="4081"/>
                  <a:pt x="1176" y="4353"/>
                  <a:pt x="1176" y="4688"/>
                </a:cubicBezTo>
                <a:cubicBezTo>
                  <a:pt x="1176" y="5023"/>
                  <a:pt x="1091" y="5295"/>
                  <a:pt x="987" y="5295"/>
                </a:cubicBezTo>
                <a:cubicBezTo>
                  <a:pt x="883" y="5295"/>
                  <a:pt x="799" y="5023"/>
                  <a:pt x="799" y="4688"/>
                </a:cubicBezTo>
                <a:cubicBezTo>
                  <a:pt x="799" y="4353"/>
                  <a:pt x="883" y="4081"/>
                  <a:pt x="987" y="4081"/>
                </a:cubicBezTo>
                <a:close/>
                <a:moveTo>
                  <a:pt x="20580" y="4081"/>
                </a:moveTo>
                <a:cubicBezTo>
                  <a:pt x="20684" y="4081"/>
                  <a:pt x="20769" y="4353"/>
                  <a:pt x="20769" y="4688"/>
                </a:cubicBezTo>
                <a:cubicBezTo>
                  <a:pt x="20769" y="5023"/>
                  <a:pt x="20684" y="5295"/>
                  <a:pt x="20580" y="5295"/>
                </a:cubicBezTo>
                <a:cubicBezTo>
                  <a:pt x="20476" y="5295"/>
                  <a:pt x="20392" y="5023"/>
                  <a:pt x="20392" y="4688"/>
                </a:cubicBezTo>
                <a:cubicBezTo>
                  <a:pt x="20392" y="4353"/>
                  <a:pt x="20476" y="4081"/>
                  <a:pt x="20580" y="4081"/>
                </a:cubicBezTo>
                <a:close/>
              </a:path>
            </a:pathLst>
          </a:custGeom>
          <a:solidFill>
            <a:srgbClr val="DCDEE0"/>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60" name="普通用户"/>
          <p:cNvSpPr txBox="1"/>
          <p:nvPr/>
        </p:nvSpPr>
        <p:spPr>
          <a:xfrm>
            <a:off x="8305830" y="6528670"/>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普通用户</a:t>
            </a:r>
          </a:p>
        </p:txBody>
      </p:sp>
      <p:pic>
        <p:nvPicPr>
          <p:cNvPr id="361" name="GroupIcon.png" descr="GroupIcon.png"/>
          <p:cNvPicPr>
            <a:picLocks noChangeAspect="1"/>
          </p:cNvPicPr>
          <p:nvPr/>
        </p:nvPicPr>
        <p:blipFill>
          <a:blip r:embed="rId3">
            <a:extLst/>
          </a:blip>
          <a:stretch>
            <a:fillRect/>
          </a:stretch>
        </p:blipFill>
        <p:spPr>
          <a:xfrm>
            <a:off x="7608472" y="2885746"/>
            <a:ext cx="3033016" cy="3033016"/>
          </a:xfrm>
          <a:prstGeom prst="rect">
            <a:avLst/>
          </a:prstGeom>
          <a:ln w="12700">
            <a:miter lim="400000"/>
          </a:ln>
        </p:spPr>
      </p:pic>
      <p:sp>
        <p:nvSpPr>
          <p:cNvPr id="362" name="线条"/>
          <p:cNvSpPr/>
          <p:nvPr/>
        </p:nvSpPr>
        <p:spPr>
          <a:xfrm flipV="1">
            <a:off x="6502400" y="4002785"/>
            <a:ext cx="1" cy="1748030"/>
          </a:xfrm>
          <a:prstGeom prst="line">
            <a:avLst/>
          </a:prstGeom>
          <a:ln w="25400">
            <a:solidFill>
              <a:srgbClr val="FFFFFF"/>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363" name="用户群分类"/>
          <p:cNvSpPr txBox="1"/>
          <p:nvPr/>
        </p:nvSpPr>
        <p:spPr>
          <a:xfrm>
            <a:off x="5238749" y="888527"/>
            <a:ext cx="25273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用户群分类</a:t>
            </a:r>
          </a:p>
        </p:txBody>
      </p:sp>
      <p:sp>
        <p:nvSpPr>
          <p:cNvPr id="364"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普通用户"/>
          <p:cNvSpPr txBox="1"/>
          <p:nvPr/>
        </p:nvSpPr>
        <p:spPr>
          <a:xfrm>
            <a:off x="5683250" y="2362623"/>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普通用户</a:t>
            </a:r>
          </a:p>
        </p:txBody>
      </p:sp>
      <p:sp>
        <p:nvSpPr>
          <p:cNvPr id="367" name="教师用户：软件工程系列课程专业教师"/>
          <p:cNvSpPr txBox="1"/>
          <p:nvPr/>
        </p:nvSpPr>
        <p:spPr>
          <a:xfrm>
            <a:off x="1992693" y="3783527"/>
            <a:ext cx="7199449"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300">
                <a:latin typeface="PingFang SC Regular"/>
                <a:ea typeface="PingFang SC Regular"/>
                <a:cs typeface="PingFang SC Regular"/>
                <a:sym typeface="PingFang SC Regular"/>
              </a:defRPr>
            </a:lvl1pPr>
          </a:lstStyle>
          <a:p>
            <a:pPr/>
            <a:r>
              <a:t>教师用户：软件工程系列课程专业教师</a:t>
            </a:r>
          </a:p>
        </p:txBody>
      </p:sp>
      <p:sp>
        <p:nvSpPr>
          <p:cNvPr id="368" name="学生用户：软件工程专业学生"/>
          <p:cNvSpPr txBox="1"/>
          <p:nvPr/>
        </p:nvSpPr>
        <p:spPr>
          <a:xfrm>
            <a:off x="1992693" y="4452503"/>
            <a:ext cx="5724308"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300">
                <a:latin typeface="PingFang SC Regular"/>
                <a:ea typeface="PingFang SC Regular"/>
                <a:cs typeface="PingFang SC Regular"/>
                <a:sym typeface="PingFang SC Regular"/>
              </a:defRPr>
            </a:lvl1pPr>
          </a:lstStyle>
          <a:p>
            <a:pPr/>
            <a:r>
              <a:t>学生用户：软件工程专业学生</a:t>
            </a:r>
          </a:p>
        </p:txBody>
      </p:sp>
      <p:sp>
        <p:nvSpPr>
          <p:cNvPr id="369" name="游客用户：对软件工程专业知识感兴趣的非软件工程专业人士"/>
          <p:cNvSpPr txBox="1"/>
          <p:nvPr/>
        </p:nvSpPr>
        <p:spPr>
          <a:xfrm>
            <a:off x="1992693" y="5121478"/>
            <a:ext cx="9019413"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300">
                <a:latin typeface="PingFang SC Regular"/>
                <a:ea typeface="PingFang SC Regular"/>
                <a:cs typeface="PingFang SC Regular"/>
                <a:sym typeface="PingFang SC Regular"/>
              </a:defRPr>
            </a:lvl1pPr>
          </a:lstStyle>
          <a:p>
            <a:pPr/>
            <a:r>
              <a:t>游客用户：对软件工程专业知识感兴趣的非软件工程专业人士</a:t>
            </a:r>
          </a:p>
        </p:txBody>
      </p:sp>
      <p:sp>
        <p:nvSpPr>
          <p:cNvPr id="370" name="管理员用户：对软件工程系列课程教学辅助网站进行维护、内容审核以及信息管理的人员"/>
          <p:cNvSpPr txBox="1"/>
          <p:nvPr/>
        </p:nvSpPr>
        <p:spPr>
          <a:xfrm>
            <a:off x="1992693" y="5790454"/>
            <a:ext cx="9019413" cy="91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300">
                <a:latin typeface="PingFang SC Regular"/>
                <a:ea typeface="PingFang SC Regular"/>
                <a:cs typeface="PingFang SC Regular"/>
                <a:sym typeface="PingFang SC Regular"/>
              </a:defRPr>
            </a:lvl1pPr>
          </a:lstStyle>
          <a:p>
            <a:pPr/>
            <a:r>
              <a:t>管理员用户：对软件工程系列课程教学辅助网站进行维护、内容审核以及信息管理的人员</a:t>
            </a:r>
          </a:p>
        </p:txBody>
      </p:sp>
      <p:sp>
        <p:nvSpPr>
          <p:cNvPr id="371" name="用户群分类"/>
          <p:cNvSpPr txBox="1"/>
          <p:nvPr/>
        </p:nvSpPr>
        <p:spPr>
          <a:xfrm>
            <a:off x="5238749" y="888527"/>
            <a:ext cx="25273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用户群分类</a:t>
            </a:r>
          </a:p>
        </p:txBody>
      </p:sp>
      <p:sp>
        <p:nvSpPr>
          <p:cNvPr id="372"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教师用户代表确认邮件"/>
          <p:cNvSpPr txBox="1"/>
          <p:nvPr/>
        </p:nvSpPr>
        <p:spPr>
          <a:xfrm>
            <a:off x="4540250" y="814400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教师用户代表确认邮件</a:t>
            </a:r>
          </a:p>
        </p:txBody>
      </p:sp>
      <p:sp>
        <p:nvSpPr>
          <p:cNvPr id="375"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pic>
        <p:nvPicPr>
          <p:cNvPr id="376" name="屏幕快照 2019-01-16 15.08.27.png" descr="屏幕快照 2019-01-16 15.08.27.png"/>
          <p:cNvPicPr>
            <a:picLocks noChangeAspect="1"/>
          </p:cNvPicPr>
          <p:nvPr/>
        </p:nvPicPr>
        <p:blipFill>
          <a:blip r:embed="rId2">
            <a:extLst/>
          </a:blip>
          <a:stretch>
            <a:fillRect/>
          </a:stretch>
        </p:blipFill>
        <p:spPr>
          <a:xfrm>
            <a:off x="1157879" y="1232323"/>
            <a:ext cx="10689042" cy="69672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学生用户代表确认邮件"/>
          <p:cNvSpPr txBox="1"/>
          <p:nvPr/>
        </p:nvSpPr>
        <p:spPr>
          <a:xfrm>
            <a:off x="4540250" y="814400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学生用户代表确认邮件</a:t>
            </a:r>
          </a:p>
        </p:txBody>
      </p:sp>
      <p:pic>
        <p:nvPicPr>
          <p:cNvPr id="379" name="屏幕快照 2019-01-09 03.03.26.png" descr="屏幕快照 2019-01-09 03.03.26.png"/>
          <p:cNvPicPr>
            <a:picLocks noChangeAspect="1"/>
          </p:cNvPicPr>
          <p:nvPr/>
        </p:nvPicPr>
        <p:blipFill>
          <a:blip r:embed="rId2">
            <a:extLst/>
          </a:blip>
          <a:stretch>
            <a:fillRect/>
          </a:stretch>
        </p:blipFill>
        <p:spPr>
          <a:xfrm>
            <a:off x="1155700" y="1374247"/>
            <a:ext cx="10693400" cy="7005106"/>
          </a:xfrm>
          <a:prstGeom prst="rect">
            <a:avLst/>
          </a:prstGeom>
          <a:ln w="12700">
            <a:miter lim="400000"/>
          </a:ln>
        </p:spPr>
      </p:pic>
      <p:sp>
        <p:nvSpPr>
          <p:cNvPr id="380"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1.png" descr="1.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
        <p:nvSpPr>
          <p:cNvPr id="157" name="计划阶段"/>
          <p:cNvSpPr txBox="1"/>
          <p:nvPr/>
        </p:nvSpPr>
        <p:spPr>
          <a:xfrm>
            <a:off x="5429249" y="6035088"/>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计划阶段</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游客用户代表确认邮件"/>
          <p:cNvSpPr txBox="1"/>
          <p:nvPr/>
        </p:nvSpPr>
        <p:spPr>
          <a:xfrm>
            <a:off x="4540250" y="8144005"/>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游客用户代表确认邮件</a:t>
            </a:r>
          </a:p>
        </p:txBody>
      </p:sp>
      <p:pic>
        <p:nvPicPr>
          <p:cNvPr id="383" name="屏幕快照 2019-01-09 03.00.35.png" descr="屏幕快照 2019-01-09 03.00.35.png"/>
          <p:cNvPicPr>
            <a:picLocks noChangeAspect="1"/>
          </p:cNvPicPr>
          <p:nvPr/>
        </p:nvPicPr>
        <p:blipFill>
          <a:blip r:embed="rId2">
            <a:extLst/>
          </a:blip>
          <a:stretch>
            <a:fillRect/>
          </a:stretch>
        </p:blipFill>
        <p:spPr>
          <a:xfrm>
            <a:off x="1155700" y="1374247"/>
            <a:ext cx="10693400" cy="7005106"/>
          </a:xfrm>
          <a:prstGeom prst="rect">
            <a:avLst/>
          </a:prstGeom>
          <a:ln w="12700">
            <a:miter lim="400000"/>
          </a:ln>
        </p:spPr>
      </p:pic>
      <p:sp>
        <p:nvSpPr>
          <p:cNvPr id="384"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管理员用户代表确认邮件"/>
          <p:cNvSpPr txBox="1"/>
          <p:nvPr/>
        </p:nvSpPr>
        <p:spPr>
          <a:xfrm>
            <a:off x="4349749" y="8144005"/>
            <a:ext cx="4305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管理员用户代表确认邮件</a:t>
            </a:r>
          </a:p>
        </p:txBody>
      </p:sp>
      <p:pic>
        <p:nvPicPr>
          <p:cNvPr id="387" name="屏幕快照 2019-01-09 03.04.38.png" descr="屏幕快照 2019-01-09 03.04.38.png"/>
          <p:cNvPicPr>
            <a:picLocks noChangeAspect="1"/>
          </p:cNvPicPr>
          <p:nvPr/>
        </p:nvPicPr>
        <p:blipFill>
          <a:blip r:embed="rId2">
            <a:extLst/>
          </a:blip>
          <a:stretch>
            <a:fillRect/>
          </a:stretch>
        </p:blipFill>
        <p:spPr>
          <a:xfrm>
            <a:off x="1155700" y="1374247"/>
            <a:ext cx="10693400" cy="7005106"/>
          </a:xfrm>
          <a:prstGeom prst="rect">
            <a:avLst/>
          </a:prstGeom>
          <a:ln w="12700">
            <a:miter lim="400000"/>
          </a:ln>
        </p:spPr>
      </p:pic>
      <p:sp>
        <p:nvSpPr>
          <p:cNvPr id="388"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用户群分类"/>
          <p:cNvSpPr txBox="1"/>
          <p:nvPr/>
        </p:nvSpPr>
        <p:spPr>
          <a:xfrm>
            <a:off x="5238749" y="888527"/>
            <a:ext cx="25273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用户群分类</a:t>
            </a:r>
          </a:p>
        </p:txBody>
      </p:sp>
      <p:sp>
        <p:nvSpPr>
          <p:cNvPr id="391"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graphicFrame>
        <p:nvGraphicFramePr>
          <p:cNvPr id="392" name="表格"/>
          <p:cNvGraphicFramePr/>
          <p:nvPr/>
        </p:nvGraphicFramePr>
        <p:xfrm>
          <a:off x="678792" y="1737015"/>
          <a:ext cx="11209168" cy="78205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184070"/>
                <a:gridCol w="1368823"/>
                <a:gridCol w="1201478"/>
                <a:gridCol w="3305435"/>
                <a:gridCol w="4587408"/>
              </a:tblGrid>
              <a:tr h="451643">
                <a:tc>
                  <a:txBody>
                    <a:bodyPr/>
                    <a:lstStyle/>
                    <a:p>
                      <a:pPr marR="457200" algn="l" defTabSz="266700">
                        <a:defRPr>
                          <a:solidFill>
                            <a:srgbClr val="000000"/>
                          </a:solidFill>
                        </a:defRPr>
                      </a:pPr>
                      <a:r>
                        <a:rPr sz="1700">
                          <a:solidFill>
                            <a:srgbClr val="FFFFFF"/>
                          </a:solidFill>
                          <a:latin typeface="PingFang SC Semibold"/>
                          <a:ea typeface="PingFang SC Semibold"/>
                          <a:cs typeface="PingFang SC Semibold"/>
                          <a:sym typeface="PingFang SC Semibold"/>
                        </a:rPr>
                        <a:t>类别</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Semibold"/>
                          <a:ea typeface="PingFang SC Semibold"/>
                          <a:cs typeface="PingFang SC Semibold"/>
                          <a:sym typeface="PingFang SC Semibold"/>
                        </a:rPr>
                        <a:t>姓名</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Semibold"/>
                          <a:ea typeface="PingFang SC Semibold"/>
                          <a:cs typeface="PingFang SC Semibold"/>
                          <a:sym typeface="PingFang SC Semibold"/>
                        </a:rPr>
                        <a:t>身份</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Semibold"/>
                          <a:ea typeface="PingFang SC Semibold"/>
                          <a:cs typeface="PingFang SC Semibold"/>
                          <a:sym typeface="PingFang SC Semibold"/>
                        </a:rPr>
                        <a:t>简介</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Semibold"/>
                          <a:ea typeface="PingFang SC Semibold"/>
                          <a:cs typeface="PingFang SC Semibold"/>
                          <a:sym typeface="PingFang SC Semibold"/>
                        </a:rPr>
                        <a:t>在项目当中的权利、责任以及最终收益</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r>
              <a:tr h="1884401">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客户</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杨枨</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项目下达者</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有着非常丰富的项目开发经验，对本项目要求严格</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主导整个项目的开发方向，对界面的布局和风格起着决定性的作用。
将自己对于界面布局和风格的要求明确传达给项目团队，并且对整个项目的各个功能提出建议。最终将获得项目团队的开发成果。</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r>
              <a:tr h="1276939">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教师用户</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杨枨</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教师用户代表</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软件工程专业教师。希望能够有合适的交流平台来和学生交流专业知识。</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对本项目中教师用户功能的确定和取舍起着关键作用。根据项目团队提供的用例，提供教师用户需求。最终的开发成功中将包含其提出的大部分教师用户需求。</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r>
              <a:tr h="1283629">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学生用户</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胡方正</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学生用户代表</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软件工程专业学生。对于专业知识的垂直交流网站有一定的需求</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对本项目中学生用户功能的确定和取舍起着关键作用。根据项目团队提供的用例，提供学生用户需求。最终的开发成功中将包含其提出的大部分学生用户需求。</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r>
              <a:tr h="1316060">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游客用户</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徐玥</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游客用户代表</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统计学专业学生。对于软件工程专业知识有一定的兴趣，希望能够有合适的平台来收获一些软工知识</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对本项目中游客用户功能的确定和取舍起着关键作用。根据项目团队提供的用例，提供游客用户需求。最终的开发成功中将包含其提出的大部分游客用户需求。</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r>
              <a:tr h="1598303">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管理员用户</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潘琳</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管理员用户代表</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浙江大学计算机专业研究生。希望能够将自己的学习经验与学弟学妹分享。</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对本项目中管理员用户功能的确定和取舍起着关键作用。根据项目团队提供的用例，提供管理员用户需求。最终的开发成功中将包含其提出的大部分管理员用户需求。</a:t>
                      </a:r>
                    </a:p>
                  </a:txBody>
                  <a:tcPr marL="38100" marR="38100" marT="38100" marB="38100" anchor="t" anchorCtr="0" horzOverflow="overflow">
                    <a:lnL>
                      <a:solidFill>
                        <a:srgbClr val="B4B4B4"/>
                      </a:solidFill>
                      <a:miter lim="400000"/>
                    </a:lnL>
                    <a:lnR>
                      <a:solidFill>
                        <a:srgbClr val="B4B4B4"/>
                      </a:solidFill>
                      <a:miter lim="400000"/>
                    </a:lnR>
                    <a:lnT>
                      <a:solidFill>
                        <a:srgbClr val="B4B4B4"/>
                      </a:solidFill>
                      <a:miter lim="400000"/>
                    </a:lnT>
                    <a:lnB>
                      <a:solidFill>
                        <a:srgbClr val="B4B4B4"/>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pic>
        <p:nvPicPr>
          <p:cNvPr id="395" name="屏幕快照 2019-01-16 05.03.57.png" descr="屏幕快照 2019-01-16 05.03.57.png"/>
          <p:cNvPicPr>
            <a:picLocks noChangeAspect="1"/>
          </p:cNvPicPr>
          <p:nvPr/>
        </p:nvPicPr>
        <p:blipFill>
          <a:blip r:embed="rId2">
            <a:extLst/>
          </a:blip>
          <a:stretch>
            <a:fillRect/>
          </a:stretch>
        </p:blipFill>
        <p:spPr>
          <a:xfrm>
            <a:off x="1750140" y="1924149"/>
            <a:ext cx="9504520" cy="5905302"/>
          </a:xfrm>
          <a:prstGeom prst="rect">
            <a:avLst/>
          </a:prstGeom>
          <a:ln w="12700">
            <a:miter lim="400000"/>
          </a:ln>
        </p:spPr>
      </p:pic>
      <p:sp>
        <p:nvSpPr>
          <p:cNvPr id="396" name="用户访谈记录文件"/>
          <p:cNvSpPr txBox="1"/>
          <p:nvPr/>
        </p:nvSpPr>
        <p:spPr>
          <a:xfrm>
            <a:off x="4921249" y="814400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用户访谈记录文件</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399" name="界面原型"/>
          <p:cNvSpPr txBox="1"/>
          <p:nvPr/>
        </p:nvSpPr>
        <p:spPr>
          <a:xfrm>
            <a:off x="5480049" y="888527"/>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界面原型</a:t>
            </a:r>
          </a:p>
        </p:txBody>
      </p:sp>
      <p:pic>
        <p:nvPicPr>
          <p:cNvPr id="400" name="electron.png" descr="electron.png"/>
          <p:cNvPicPr>
            <a:picLocks noChangeAspect="1"/>
          </p:cNvPicPr>
          <p:nvPr/>
        </p:nvPicPr>
        <p:blipFill>
          <a:blip r:embed="rId2">
            <a:extLst/>
          </a:blip>
          <a:stretch>
            <a:fillRect/>
          </a:stretch>
        </p:blipFill>
        <p:spPr>
          <a:xfrm>
            <a:off x="5210681" y="3701199"/>
            <a:ext cx="2583438" cy="2583437"/>
          </a:xfrm>
          <a:prstGeom prst="rect">
            <a:avLst/>
          </a:prstGeom>
          <a:ln w="12700">
            <a:miter lim="400000"/>
          </a:ln>
        </p:spPr>
      </p:pic>
      <p:sp>
        <p:nvSpPr>
          <p:cNvPr id="401" name="MockingBot"/>
          <p:cNvSpPr txBox="1"/>
          <p:nvPr/>
        </p:nvSpPr>
        <p:spPr>
          <a:xfrm>
            <a:off x="5060188" y="6633081"/>
            <a:ext cx="288442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American Typewriter"/>
                <a:ea typeface="American Typewriter"/>
                <a:cs typeface="American Typewriter"/>
                <a:sym typeface="American Typewriter"/>
              </a:defRPr>
            </a:lvl1pPr>
          </a:lstStyle>
          <a:p>
            <a:pPr/>
            <a:r>
              <a:t>MockingBot</a:t>
            </a:r>
          </a:p>
        </p:txBody>
      </p:sp>
      <p:sp>
        <p:nvSpPr>
          <p:cNvPr id="402" name="工具"/>
          <p:cNvSpPr txBox="1"/>
          <p:nvPr/>
        </p:nvSpPr>
        <p:spPr>
          <a:xfrm>
            <a:off x="6064250" y="2362623"/>
            <a:ext cx="87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工具</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4" name="com.apple.imac-unibody-27-no-optical.png" descr="com.apple.imac-unibody-27-no-optical.png"/>
          <p:cNvPicPr>
            <a:picLocks noChangeAspect="1"/>
          </p:cNvPicPr>
          <p:nvPr/>
        </p:nvPicPr>
        <p:blipFill>
          <a:blip r:embed="rId2">
            <a:extLst/>
          </a:blip>
          <a:stretch>
            <a:fillRect/>
          </a:stretch>
        </p:blipFill>
        <p:spPr>
          <a:xfrm>
            <a:off x="6739265" y="1355388"/>
            <a:ext cx="4945802" cy="4945802"/>
          </a:xfrm>
          <a:prstGeom prst="rect">
            <a:avLst/>
          </a:prstGeom>
          <a:ln w="12700">
            <a:miter lim="400000"/>
          </a:ln>
        </p:spPr>
      </p:pic>
      <p:pic>
        <p:nvPicPr>
          <p:cNvPr id="405" name="com.apple.iphone-7-1.png" descr="com.apple.iphone-7-1.png"/>
          <p:cNvPicPr>
            <a:picLocks noChangeAspect="1"/>
          </p:cNvPicPr>
          <p:nvPr/>
        </p:nvPicPr>
        <p:blipFill>
          <a:blip r:embed="rId3">
            <a:extLst/>
          </a:blip>
          <a:stretch>
            <a:fillRect/>
          </a:stretch>
        </p:blipFill>
        <p:spPr>
          <a:xfrm>
            <a:off x="2635693" y="3827940"/>
            <a:ext cx="1310542" cy="2313784"/>
          </a:xfrm>
          <a:prstGeom prst="rect">
            <a:avLst/>
          </a:prstGeom>
          <a:ln w="12700">
            <a:miter lim="400000"/>
          </a:ln>
        </p:spPr>
      </p:pic>
      <p:sp>
        <p:nvSpPr>
          <p:cNvPr id="406" name="App 版"/>
          <p:cNvSpPr txBox="1"/>
          <p:nvPr/>
        </p:nvSpPr>
        <p:spPr>
          <a:xfrm>
            <a:off x="2457793" y="6825605"/>
            <a:ext cx="166634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App 版</a:t>
            </a:r>
          </a:p>
        </p:txBody>
      </p:sp>
      <p:sp>
        <p:nvSpPr>
          <p:cNvPr id="407" name="Web 版"/>
          <p:cNvSpPr txBox="1"/>
          <p:nvPr/>
        </p:nvSpPr>
        <p:spPr>
          <a:xfrm>
            <a:off x="8321324" y="6825605"/>
            <a:ext cx="1781684"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Web 版</a:t>
            </a:r>
          </a:p>
        </p:txBody>
      </p:sp>
      <p:sp>
        <p:nvSpPr>
          <p:cNvPr id="408"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0" name="com.apple.iphone-7-1.png" descr="com.apple.iphone-7-1.png"/>
          <p:cNvPicPr>
            <a:picLocks noChangeAspect="1"/>
          </p:cNvPicPr>
          <p:nvPr/>
        </p:nvPicPr>
        <p:blipFill>
          <a:blip r:embed="rId2">
            <a:extLst/>
          </a:blip>
          <a:stretch>
            <a:fillRect/>
          </a:stretch>
        </p:blipFill>
        <p:spPr>
          <a:xfrm>
            <a:off x="4703783" y="1701310"/>
            <a:ext cx="3597234" cy="6350980"/>
          </a:xfrm>
          <a:prstGeom prst="rect">
            <a:avLst/>
          </a:prstGeom>
          <a:ln w="12700">
            <a:miter lim="400000"/>
          </a:ln>
        </p:spPr>
      </p:pic>
      <p:pic>
        <p:nvPicPr>
          <p:cNvPr id="411" name="屏幕快照 2019-01-09 03.13.04.png" descr="屏幕快照 2019-01-09 03.13.04.png"/>
          <p:cNvPicPr>
            <a:picLocks noChangeAspect="1"/>
          </p:cNvPicPr>
          <p:nvPr/>
        </p:nvPicPr>
        <p:blipFill>
          <a:blip r:embed="rId3">
            <a:extLst/>
          </a:blip>
          <a:stretch>
            <a:fillRect/>
          </a:stretch>
        </p:blipFill>
        <p:spPr>
          <a:xfrm>
            <a:off x="5149029" y="2453567"/>
            <a:ext cx="2610796" cy="4642375"/>
          </a:xfrm>
          <a:prstGeom prst="rect">
            <a:avLst/>
          </a:prstGeom>
          <a:ln w="12700">
            <a:miter lim="400000"/>
          </a:ln>
        </p:spPr>
      </p:pic>
      <p:sp>
        <p:nvSpPr>
          <p:cNvPr id="412"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11"/>
                                        </p:tgtEl>
                                        <p:attrNameLst>
                                          <p:attrName>style.visibility</p:attrName>
                                        </p:attrNameLst>
                                      </p:cBhvr>
                                      <p:to>
                                        <p:strVal val="visible"/>
                                      </p:to>
                                    </p:set>
                                    <p:animEffect filter="dissolve" transition="in">
                                      <p:cBhvr>
                                        <p:cTn id="7"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1"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4" name="com.apple.iphone-7-1.png" descr="com.apple.iphone-7-1.png"/>
          <p:cNvPicPr>
            <a:picLocks noChangeAspect="1"/>
          </p:cNvPicPr>
          <p:nvPr/>
        </p:nvPicPr>
        <p:blipFill>
          <a:blip r:embed="rId2">
            <a:extLst/>
          </a:blip>
          <a:stretch>
            <a:fillRect/>
          </a:stretch>
        </p:blipFill>
        <p:spPr>
          <a:xfrm>
            <a:off x="1054427" y="1701310"/>
            <a:ext cx="3597235" cy="6350980"/>
          </a:xfrm>
          <a:prstGeom prst="rect">
            <a:avLst/>
          </a:prstGeom>
          <a:ln w="12700">
            <a:miter lim="400000"/>
          </a:ln>
        </p:spPr>
      </p:pic>
      <p:pic>
        <p:nvPicPr>
          <p:cNvPr id="415" name="屏幕快照 2019-01-09 03.13.04.png" descr="屏幕快照 2019-01-09 03.13.04.png"/>
          <p:cNvPicPr>
            <a:picLocks noChangeAspect="1"/>
          </p:cNvPicPr>
          <p:nvPr/>
        </p:nvPicPr>
        <p:blipFill>
          <a:blip r:embed="rId3">
            <a:extLst/>
          </a:blip>
          <a:stretch>
            <a:fillRect/>
          </a:stretch>
        </p:blipFill>
        <p:spPr>
          <a:xfrm>
            <a:off x="1499673" y="2453567"/>
            <a:ext cx="2610796" cy="4642375"/>
          </a:xfrm>
          <a:prstGeom prst="rect">
            <a:avLst/>
          </a:prstGeom>
          <a:ln w="12700">
            <a:miter lim="400000"/>
          </a:ln>
        </p:spPr>
      </p:pic>
      <p:grpSp>
        <p:nvGrpSpPr>
          <p:cNvPr id="418" name="成组"/>
          <p:cNvGrpSpPr/>
          <p:nvPr/>
        </p:nvGrpSpPr>
        <p:grpSpPr>
          <a:xfrm>
            <a:off x="4767283" y="1701310"/>
            <a:ext cx="3597234" cy="6350980"/>
            <a:chOff x="0" y="0"/>
            <a:chExt cx="3597233" cy="6350978"/>
          </a:xfrm>
        </p:grpSpPr>
        <p:pic>
          <p:nvPicPr>
            <p:cNvPr id="416" name="com.apple.iphone-7-1.png" descr="com.apple.iphone-7-1.png"/>
            <p:cNvPicPr>
              <a:picLocks noChangeAspect="1"/>
            </p:cNvPicPr>
            <p:nvPr/>
          </p:nvPicPr>
          <p:blipFill>
            <a:blip r:embed="rId2">
              <a:extLst/>
            </a:blip>
            <a:stretch>
              <a:fillRect/>
            </a:stretch>
          </p:blipFill>
          <p:spPr>
            <a:xfrm>
              <a:off x="0" y="0"/>
              <a:ext cx="3597234" cy="6350979"/>
            </a:xfrm>
            <a:prstGeom prst="rect">
              <a:avLst/>
            </a:prstGeom>
            <a:ln w="12700" cap="flat">
              <a:noFill/>
              <a:miter lim="400000"/>
            </a:ln>
            <a:effectLst/>
          </p:spPr>
        </p:pic>
        <p:pic>
          <p:nvPicPr>
            <p:cNvPr id="417" name="屏幕快照 2019-01-09 03.20.39.png" descr="屏幕快照 2019-01-09 03.20.39.png"/>
            <p:cNvPicPr>
              <a:picLocks noChangeAspect="1"/>
            </p:cNvPicPr>
            <p:nvPr/>
          </p:nvPicPr>
          <p:blipFill>
            <a:blip r:embed="rId4">
              <a:extLst/>
            </a:blip>
            <a:stretch>
              <a:fillRect/>
            </a:stretch>
          </p:blipFill>
          <p:spPr>
            <a:xfrm>
              <a:off x="455119" y="743879"/>
              <a:ext cx="2610796" cy="4633729"/>
            </a:xfrm>
            <a:prstGeom prst="rect">
              <a:avLst/>
            </a:prstGeom>
            <a:ln w="12700" cap="flat">
              <a:noFill/>
              <a:miter lim="400000"/>
            </a:ln>
            <a:effectLst/>
          </p:spPr>
        </p:pic>
      </p:grpSp>
      <p:grpSp>
        <p:nvGrpSpPr>
          <p:cNvPr id="421" name="成组"/>
          <p:cNvGrpSpPr/>
          <p:nvPr/>
        </p:nvGrpSpPr>
        <p:grpSpPr>
          <a:xfrm>
            <a:off x="8480138" y="1701310"/>
            <a:ext cx="3597235" cy="6350980"/>
            <a:chOff x="0" y="0"/>
            <a:chExt cx="3597233" cy="6350978"/>
          </a:xfrm>
        </p:grpSpPr>
        <p:pic>
          <p:nvPicPr>
            <p:cNvPr id="419" name="com.apple.iphone-7-1.png" descr="com.apple.iphone-7-1.png"/>
            <p:cNvPicPr>
              <a:picLocks noChangeAspect="1"/>
            </p:cNvPicPr>
            <p:nvPr/>
          </p:nvPicPr>
          <p:blipFill>
            <a:blip r:embed="rId2">
              <a:extLst/>
            </a:blip>
            <a:stretch>
              <a:fillRect/>
            </a:stretch>
          </p:blipFill>
          <p:spPr>
            <a:xfrm>
              <a:off x="0" y="0"/>
              <a:ext cx="3597234" cy="6350979"/>
            </a:xfrm>
            <a:prstGeom prst="rect">
              <a:avLst/>
            </a:prstGeom>
            <a:ln w="12700" cap="flat">
              <a:noFill/>
              <a:miter lim="400000"/>
            </a:ln>
            <a:effectLst/>
          </p:spPr>
        </p:pic>
        <p:pic>
          <p:nvPicPr>
            <p:cNvPr id="420" name="屏幕快照 2019-01-09 03.22.45.png" descr="屏幕快照 2019-01-09 03.22.45.png"/>
            <p:cNvPicPr>
              <a:picLocks noChangeAspect="1"/>
            </p:cNvPicPr>
            <p:nvPr/>
          </p:nvPicPr>
          <p:blipFill>
            <a:blip r:embed="rId5">
              <a:extLst/>
            </a:blip>
            <a:stretch>
              <a:fillRect/>
            </a:stretch>
          </p:blipFill>
          <p:spPr>
            <a:xfrm>
              <a:off x="442419" y="743878"/>
              <a:ext cx="2610796" cy="4633730"/>
            </a:xfrm>
            <a:prstGeom prst="rect">
              <a:avLst/>
            </a:prstGeom>
            <a:ln w="12700" cap="flat">
              <a:noFill/>
              <a:miter lim="400000"/>
            </a:ln>
            <a:effectLst/>
          </p:spPr>
        </p:pic>
      </p:grpSp>
      <p:sp>
        <p:nvSpPr>
          <p:cNvPr id="422"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 grpId="1" fill="hold">
                                  <p:stCondLst>
                                    <p:cond delay="0"/>
                                  </p:stCondLst>
                                  <p:iterate type="el" backwards="0">
                                    <p:tmAbs val="0"/>
                                  </p:iterate>
                                  <p:childTnLst>
                                    <p:set>
                                      <p:cBhvr>
                                        <p:cTn id="6" fill="hold"/>
                                        <p:tgtEl>
                                          <p:spTgt spid="418"/>
                                        </p:tgtEl>
                                        <p:attrNameLst>
                                          <p:attrName>style.visibility</p:attrName>
                                        </p:attrNameLst>
                                      </p:cBhvr>
                                      <p:to>
                                        <p:strVal val="visible"/>
                                      </p:to>
                                    </p:set>
                                    <p:anim calcmode="lin" valueType="num">
                                      <p:cBhvr>
                                        <p:cTn id="7" dur="500" fill="hold"/>
                                        <p:tgtEl>
                                          <p:spTgt spid="418"/>
                                        </p:tgtEl>
                                        <p:attrNameLst>
                                          <p:attrName>ppt_x</p:attrName>
                                        </p:attrNameLst>
                                      </p:cBhvr>
                                      <p:tavLst>
                                        <p:tav tm="0">
                                          <p:val>
                                            <p:strVal val="1+#ppt_w/2"/>
                                          </p:val>
                                        </p:tav>
                                        <p:tav tm="100000">
                                          <p:val>
                                            <p:strVal val="#ppt_x"/>
                                          </p:val>
                                        </p:tav>
                                      </p:tavLst>
                                    </p:anim>
                                    <p:anim calcmode="lin" valueType="num">
                                      <p:cBhvr>
                                        <p:cTn id="8" dur="500" fill="hold"/>
                                        <p:tgtEl>
                                          <p:spTgt spid="4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2" presetID="2" grpId="2" fill="hold">
                                  <p:stCondLst>
                                    <p:cond delay="0"/>
                                  </p:stCondLst>
                                  <p:iterate type="el" backwards="0">
                                    <p:tmAbs val="0"/>
                                  </p:iterate>
                                  <p:childTnLst>
                                    <p:set>
                                      <p:cBhvr>
                                        <p:cTn id="11" fill="hold"/>
                                        <p:tgtEl>
                                          <p:spTgt spid="421"/>
                                        </p:tgtEl>
                                        <p:attrNameLst>
                                          <p:attrName>style.visibility</p:attrName>
                                        </p:attrNameLst>
                                      </p:cBhvr>
                                      <p:to>
                                        <p:strVal val="visible"/>
                                      </p:to>
                                    </p:set>
                                    <p:anim calcmode="lin" valueType="num">
                                      <p:cBhvr>
                                        <p:cTn id="12" dur="500" fill="hold"/>
                                        <p:tgtEl>
                                          <p:spTgt spid="421"/>
                                        </p:tgtEl>
                                        <p:attrNameLst>
                                          <p:attrName>ppt_x</p:attrName>
                                        </p:attrNameLst>
                                      </p:cBhvr>
                                      <p:tavLst>
                                        <p:tav tm="0">
                                          <p:val>
                                            <p:strVal val="1+#ppt_w/2"/>
                                          </p:val>
                                        </p:tav>
                                        <p:tav tm="100000">
                                          <p:val>
                                            <p:strVal val="#ppt_x"/>
                                          </p:val>
                                        </p:tav>
                                      </p:tavLst>
                                    </p:anim>
                                    <p:anim calcmode="lin" valueType="num">
                                      <p:cBhvr>
                                        <p:cTn id="13" dur="500" fill="hold"/>
                                        <p:tgtEl>
                                          <p:spTgt spid="4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8" grpId="1"/>
      <p:bldP build="whole" bldLvl="1" animBg="1" rev="0" advAuto="0" spid="421" grpId="2"/>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26" name="屏幕快照 2019-01-09 03.36.07.png"/>
          <p:cNvGrpSpPr/>
          <p:nvPr/>
        </p:nvGrpSpPr>
        <p:grpSpPr>
          <a:xfrm>
            <a:off x="1587500" y="1511300"/>
            <a:ext cx="9829800" cy="7162800"/>
            <a:chOff x="0" y="0"/>
            <a:chExt cx="9829800" cy="7162800"/>
          </a:xfrm>
        </p:grpSpPr>
        <p:pic>
          <p:nvPicPr>
            <p:cNvPr id="425" name="屏幕快照 2019-01-09 03.36.07.png" descr="屏幕快照 2019-01-09 03.36.07.png"/>
            <p:cNvPicPr>
              <a:picLocks noChangeAspect="1"/>
            </p:cNvPicPr>
            <p:nvPr/>
          </p:nvPicPr>
          <p:blipFill>
            <a:blip r:embed="rId2">
              <a:extLst/>
            </a:blip>
            <a:stretch>
              <a:fillRect/>
            </a:stretch>
          </p:blipFill>
          <p:spPr>
            <a:xfrm>
              <a:off x="88900" y="50800"/>
              <a:ext cx="9652000" cy="6934200"/>
            </a:xfrm>
            <a:prstGeom prst="rect">
              <a:avLst/>
            </a:prstGeom>
            <a:ln>
              <a:noFill/>
            </a:ln>
            <a:effectLst/>
          </p:spPr>
        </p:pic>
        <p:pic>
          <p:nvPicPr>
            <p:cNvPr id="424" name="屏幕快照 2019-01-09 03.36.07.png" descr="屏幕快照 2019-01-09 03.36.07.png"/>
            <p:cNvPicPr>
              <a:picLocks noChangeAspect="0"/>
            </p:cNvPicPr>
            <p:nvPr/>
          </p:nvPicPr>
          <p:blipFill>
            <a:blip r:embed="rId3">
              <a:extLst/>
            </a:blip>
            <a:stretch>
              <a:fillRect/>
            </a:stretch>
          </p:blipFill>
          <p:spPr>
            <a:xfrm>
              <a:off x="0" y="0"/>
              <a:ext cx="9829800" cy="7162800"/>
            </a:xfrm>
            <a:prstGeom prst="rect">
              <a:avLst/>
            </a:prstGeom>
            <a:effectLst/>
          </p:spPr>
        </p:pic>
      </p:grpSp>
      <p:sp>
        <p:nvSpPr>
          <p:cNvPr id="427"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31" name="屏幕快照 2019-01-09 03.36.21.png"/>
          <p:cNvGrpSpPr/>
          <p:nvPr/>
        </p:nvGrpSpPr>
        <p:grpSpPr>
          <a:xfrm>
            <a:off x="1574800" y="1557412"/>
            <a:ext cx="9855200" cy="7137401"/>
            <a:chOff x="0" y="0"/>
            <a:chExt cx="9855200" cy="7137400"/>
          </a:xfrm>
        </p:grpSpPr>
        <p:pic>
          <p:nvPicPr>
            <p:cNvPr id="430" name="屏幕快照 2019-01-09 03.36.21.png" descr="屏幕快照 2019-01-09 03.36.21.png"/>
            <p:cNvPicPr>
              <a:picLocks noChangeAspect="1"/>
            </p:cNvPicPr>
            <p:nvPr/>
          </p:nvPicPr>
          <p:blipFill>
            <a:blip r:embed="rId2">
              <a:extLst/>
            </a:blip>
            <a:stretch>
              <a:fillRect/>
            </a:stretch>
          </p:blipFill>
          <p:spPr>
            <a:xfrm>
              <a:off x="88900" y="50800"/>
              <a:ext cx="9677400" cy="6908800"/>
            </a:xfrm>
            <a:prstGeom prst="rect">
              <a:avLst/>
            </a:prstGeom>
            <a:ln>
              <a:noFill/>
            </a:ln>
            <a:effectLst/>
          </p:spPr>
        </p:pic>
        <p:pic>
          <p:nvPicPr>
            <p:cNvPr id="429" name="屏幕快照 2019-01-09 03.36.21.png" descr="屏幕快照 2019-01-09 03.36.21.png"/>
            <p:cNvPicPr>
              <a:picLocks noChangeAspect="0"/>
            </p:cNvPicPr>
            <p:nvPr/>
          </p:nvPicPr>
          <p:blipFill>
            <a:blip r:embed="rId3">
              <a:extLst/>
            </a:blip>
            <a:stretch>
              <a:fillRect/>
            </a:stretch>
          </p:blipFill>
          <p:spPr>
            <a:xfrm>
              <a:off x="0" y="0"/>
              <a:ext cx="9855200" cy="7137400"/>
            </a:xfrm>
            <a:prstGeom prst="rect">
              <a:avLst/>
            </a:prstGeom>
            <a:effectLst/>
          </p:spPr>
        </p:pic>
      </p:grpSp>
      <p:sp>
        <p:nvSpPr>
          <p:cNvPr id="432"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push dir="l"/>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pic>
        <p:nvPicPr>
          <p:cNvPr id="160" name="屏幕快照 2019-01-16 08.20.37.png" descr="屏幕快照 2019-01-16 08.20.37.png"/>
          <p:cNvPicPr>
            <a:picLocks noChangeAspect="1"/>
          </p:cNvPicPr>
          <p:nvPr/>
        </p:nvPicPr>
        <p:blipFill>
          <a:blip r:embed="rId2">
            <a:extLst/>
          </a:blip>
          <a:stretch>
            <a:fillRect/>
          </a:stretch>
        </p:blipFill>
        <p:spPr>
          <a:xfrm>
            <a:off x="-92488" y="1147463"/>
            <a:ext cx="13189776" cy="87506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36" name="屏幕快照 2019-01-09 03.36.39.png"/>
          <p:cNvGrpSpPr/>
          <p:nvPr/>
        </p:nvGrpSpPr>
        <p:grpSpPr>
          <a:xfrm>
            <a:off x="1555750" y="1511300"/>
            <a:ext cx="9893300" cy="7137400"/>
            <a:chOff x="0" y="0"/>
            <a:chExt cx="9893300" cy="7137400"/>
          </a:xfrm>
        </p:grpSpPr>
        <p:pic>
          <p:nvPicPr>
            <p:cNvPr id="435" name="屏幕快照 2019-01-09 03.36.39.png" descr="屏幕快照 2019-01-09 03.36.39.png"/>
            <p:cNvPicPr>
              <a:picLocks noChangeAspect="1"/>
            </p:cNvPicPr>
            <p:nvPr/>
          </p:nvPicPr>
          <p:blipFill>
            <a:blip r:embed="rId2">
              <a:extLst/>
            </a:blip>
            <a:stretch>
              <a:fillRect/>
            </a:stretch>
          </p:blipFill>
          <p:spPr>
            <a:xfrm>
              <a:off x="88900" y="50800"/>
              <a:ext cx="9715500" cy="6908800"/>
            </a:xfrm>
            <a:prstGeom prst="rect">
              <a:avLst/>
            </a:prstGeom>
            <a:ln>
              <a:noFill/>
            </a:ln>
            <a:effectLst/>
          </p:spPr>
        </p:pic>
        <p:pic>
          <p:nvPicPr>
            <p:cNvPr id="434" name="屏幕快照 2019-01-09 03.36.39.png" descr="屏幕快照 2019-01-09 03.36.39.png"/>
            <p:cNvPicPr>
              <a:picLocks noChangeAspect="0"/>
            </p:cNvPicPr>
            <p:nvPr/>
          </p:nvPicPr>
          <p:blipFill>
            <a:blip r:embed="rId3">
              <a:extLst/>
            </a:blip>
            <a:stretch>
              <a:fillRect/>
            </a:stretch>
          </p:blipFill>
          <p:spPr>
            <a:xfrm>
              <a:off x="0" y="0"/>
              <a:ext cx="9893300" cy="7137400"/>
            </a:xfrm>
            <a:prstGeom prst="rect">
              <a:avLst/>
            </a:prstGeom>
            <a:effectLst/>
          </p:spPr>
        </p:pic>
      </p:grpSp>
      <p:sp>
        <p:nvSpPr>
          <p:cNvPr id="437"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push dir="l"/>
      </p:transition>
    </mc:Choice>
    <mc:Fallback>
      <p:transition spd="fast">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440" name="用例图"/>
          <p:cNvSpPr txBox="1"/>
          <p:nvPr/>
        </p:nvSpPr>
        <p:spPr>
          <a:xfrm>
            <a:off x="5721349" y="888527"/>
            <a:ext cx="1562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用例图</a:t>
            </a:r>
          </a:p>
        </p:txBody>
      </p:sp>
      <p:pic>
        <p:nvPicPr>
          <p:cNvPr id="441" name="教师用例图.png" descr="教师用例图.png"/>
          <p:cNvPicPr>
            <a:picLocks noChangeAspect="1"/>
          </p:cNvPicPr>
          <p:nvPr/>
        </p:nvPicPr>
        <p:blipFill>
          <a:blip r:embed="rId2">
            <a:extLst/>
          </a:blip>
          <a:stretch>
            <a:fillRect/>
          </a:stretch>
        </p:blipFill>
        <p:spPr>
          <a:xfrm>
            <a:off x="3152046" y="1808726"/>
            <a:ext cx="6700708" cy="7208396"/>
          </a:xfrm>
          <a:prstGeom prst="rect">
            <a:avLst/>
          </a:prstGeom>
          <a:ln w="12700">
            <a:miter lim="400000"/>
          </a:ln>
        </p:spPr>
      </p:pic>
      <p:sp>
        <p:nvSpPr>
          <p:cNvPr id="442" name="教师用例图"/>
          <p:cNvSpPr txBox="1"/>
          <p:nvPr/>
        </p:nvSpPr>
        <p:spPr>
          <a:xfrm>
            <a:off x="5652854" y="9162619"/>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教师用例图</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445" name="用例图"/>
          <p:cNvSpPr txBox="1"/>
          <p:nvPr/>
        </p:nvSpPr>
        <p:spPr>
          <a:xfrm>
            <a:off x="5721349" y="888527"/>
            <a:ext cx="1562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用例图</a:t>
            </a:r>
          </a:p>
        </p:txBody>
      </p:sp>
      <p:sp>
        <p:nvSpPr>
          <p:cNvPr id="446" name="学生用例图"/>
          <p:cNvSpPr txBox="1"/>
          <p:nvPr/>
        </p:nvSpPr>
        <p:spPr>
          <a:xfrm>
            <a:off x="5652854" y="9162619"/>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学生用例图</a:t>
            </a:r>
          </a:p>
        </p:txBody>
      </p:sp>
      <p:grpSp>
        <p:nvGrpSpPr>
          <p:cNvPr id="449" name="成组"/>
          <p:cNvGrpSpPr/>
          <p:nvPr/>
        </p:nvGrpSpPr>
        <p:grpSpPr>
          <a:xfrm>
            <a:off x="1989628" y="1929029"/>
            <a:ext cx="9025544" cy="6967789"/>
            <a:chOff x="0" y="0"/>
            <a:chExt cx="9025543" cy="6967788"/>
          </a:xfrm>
        </p:grpSpPr>
        <p:sp>
          <p:nvSpPr>
            <p:cNvPr id="447" name="矩形"/>
            <p:cNvSpPr/>
            <p:nvPr/>
          </p:nvSpPr>
          <p:spPr>
            <a:xfrm>
              <a:off x="0" y="0"/>
              <a:ext cx="9025544" cy="6967789"/>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448" name="学生用例图.png" descr="学生用例图.png"/>
            <p:cNvPicPr>
              <a:picLocks noChangeAspect="1"/>
            </p:cNvPicPr>
            <p:nvPr/>
          </p:nvPicPr>
          <p:blipFill>
            <a:blip r:embed="rId2">
              <a:extLst/>
            </a:blip>
            <a:stretch>
              <a:fillRect/>
            </a:stretch>
          </p:blipFill>
          <p:spPr>
            <a:xfrm>
              <a:off x="990122" y="0"/>
              <a:ext cx="7045300" cy="6967789"/>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452" name="用例图"/>
          <p:cNvSpPr txBox="1"/>
          <p:nvPr/>
        </p:nvSpPr>
        <p:spPr>
          <a:xfrm>
            <a:off x="5721349" y="888527"/>
            <a:ext cx="1562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用例图</a:t>
            </a:r>
          </a:p>
        </p:txBody>
      </p:sp>
      <p:sp>
        <p:nvSpPr>
          <p:cNvPr id="453" name="管理员用例图"/>
          <p:cNvSpPr txBox="1"/>
          <p:nvPr/>
        </p:nvSpPr>
        <p:spPr>
          <a:xfrm>
            <a:off x="5462354" y="9162619"/>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管理员用例图</a:t>
            </a:r>
          </a:p>
        </p:txBody>
      </p:sp>
      <p:grpSp>
        <p:nvGrpSpPr>
          <p:cNvPr id="456" name="成组"/>
          <p:cNvGrpSpPr/>
          <p:nvPr/>
        </p:nvGrpSpPr>
        <p:grpSpPr>
          <a:xfrm>
            <a:off x="2518408" y="2014064"/>
            <a:ext cx="7967984" cy="6797719"/>
            <a:chOff x="0" y="0"/>
            <a:chExt cx="7967982" cy="6797718"/>
          </a:xfrm>
        </p:grpSpPr>
        <p:sp>
          <p:nvSpPr>
            <p:cNvPr id="454" name="矩形"/>
            <p:cNvSpPr/>
            <p:nvPr/>
          </p:nvSpPr>
          <p:spPr>
            <a:xfrm>
              <a:off x="0" y="0"/>
              <a:ext cx="7967983" cy="6797719"/>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455" name="管理员用例图.png" descr="管理员用例图.png"/>
            <p:cNvPicPr>
              <a:picLocks noChangeAspect="1"/>
            </p:cNvPicPr>
            <p:nvPr/>
          </p:nvPicPr>
          <p:blipFill>
            <a:blip r:embed="rId2">
              <a:extLst/>
            </a:blip>
            <a:stretch>
              <a:fillRect/>
            </a:stretch>
          </p:blipFill>
          <p:spPr>
            <a:xfrm>
              <a:off x="94533" y="157269"/>
              <a:ext cx="7778916" cy="6483180"/>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459" name="用例图"/>
          <p:cNvSpPr txBox="1"/>
          <p:nvPr/>
        </p:nvSpPr>
        <p:spPr>
          <a:xfrm>
            <a:off x="5721349" y="888527"/>
            <a:ext cx="1562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用例图</a:t>
            </a:r>
          </a:p>
        </p:txBody>
      </p:sp>
      <p:sp>
        <p:nvSpPr>
          <p:cNvPr id="460" name="游客用例图"/>
          <p:cNvSpPr txBox="1"/>
          <p:nvPr/>
        </p:nvSpPr>
        <p:spPr>
          <a:xfrm>
            <a:off x="5652854" y="9162619"/>
            <a:ext cx="201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游客用例图</a:t>
            </a:r>
          </a:p>
        </p:txBody>
      </p:sp>
      <p:pic>
        <p:nvPicPr>
          <p:cNvPr id="461" name="图像" descr="图像"/>
          <p:cNvPicPr>
            <a:picLocks noChangeAspect="1"/>
          </p:cNvPicPr>
          <p:nvPr/>
        </p:nvPicPr>
        <p:blipFill>
          <a:blip r:embed="rId2">
            <a:extLst/>
          </a:blip>
          <a:stretch>
            <a:fillRect/>
          </a:stretch>
        </p:blipFill>
        <p:spPr>
          <a:xfrm>
            <a:off x="3636187" y="2015444"/>
            <a:ext cx="5732426" cy="679495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464" name="用例描述"/>
          <p:cNvSpPr txBox="1"/>
          <p:nvPr/>
        </p:nvSpPr>
        <p:spPr>
          <a:xfrm>
            <a:off x="5480049" y="888527"/>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用例描述</a:t>
            </a:r>
          </a:p>
        </p:txBody>
      </p:sp>
      <p:sp>
        <p:nvSpPr>
          <p:cNvPr id="465" name="统计表"/>
          <p:cNvSpPr txBox="1"/>
          <p:nvPr/>
        </p:nvSpPr>
        <p:spPr>
          <a:xfrm>
            <a:off x="5873749" y="8176651"/>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统计表</a:t>
            </a:r>
          </a:p>
        </p:txBody>
      </p:sp>
      <p:graphicFrame>
        <p:nvGraphicFramePr>
          <p:cNvPr id="466" name="表格"/>
          <p:cNvGraphicFramePr/>
          <p:nvPr/>
        </p:nvGraphicFramePr>
        <p:xfrm>
          <a:off x="3049517" y="3067037"/>
          <a:ext cx="6918466" cy="470447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01921"/>
                <a:gridCol w="2301921"/>
                <a:gridCol w="2301921"/>
              </a:tblGrid>
              <a:tr h="781962">
                <a:tc>
                  <a:txBody>
                    <a:bodyPr/>
                    <a:lstStyle/>
                    <a:p>
                      <a:pPr algn="l" defTabSz="457200">
                        <a:defRPr sz="2700">
                          <a:latin typeface="PingFang SC Regular"/>
                          <a:ea typeface="PingFang SC Regular"/>
                          <a:cs typeface="PingFang SC Regular"/>
                          <a:sym typeface="PingFang SC Regular"/>
                        </a:defRPr>
                      </a:pPr>
                    </a:p>
                  </a:txBody>
                  <a:tcPr marL="63500" marR="63500" marT="0" marB="0" anchor="ctr" anchorCtr="0" horzOverflow="overflow"/>
                </a:tc>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个数</a:t>
                      </a:r>
                    </a:p>
                  </a:txBody>
                  <a:tcPr marL="63500" marR="63500" marT="0" marB="0" anchor="ctr" anchorCtr="0" horzOverflow="overflow"/>
                </a:tc>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占比（%）</a:t>
                      </a:r>
                    </a:p>
                  </a:txBody>
                  <a:tcPr marL="63500" marR="63500" marT="0" marB="0" anchor="ctr" anchorCtr="0" horzOverflow="overflow"/>
                </a:tc>
              </a:tr>
              <a:tr h="781962">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教师</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164</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44</a:t>
                      </a:r>
                    </a:p>
                  </a:txBody>
                  <a:tcPr marL="63500" marR="63500" marT="0" marB="0" anchor="ctr" anchorCtr="0" horzOverflow="overflow"/>
                </a:tc>
              </a:tr>
              <a:tr h="781962">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学生</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133</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35</a:t>
                      </a:r>
                    </a:p>
                  </a:txBody>
                  <a:tcPr marL="63500" marR="63500" marT="0" marB="0" anchor="ctr" anchorCtr="0" horzOverflow="overflow"/>
                </a:tc>
              </a:tr>
              <a:tr h="781962">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管理员</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68</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18</a:t>
                      </a:r>
                    </a:p>
                  </a:txBody>
                  <a:tcPr marL="63500" marR="63500" marT="0" marB="0" anchor="ctr" anchorCtr="0" horzOverflow="overflow"/>
                </a:tc>
              </a:tr>
              <a:tr h="781962">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游客</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11</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3</a:t>
                      </a:r>
                    </a:p>
                  </a:txBody>
                  <a:tcPr marL="63500" marR="63500" marT="0" marB="0" anchor="ctr" anchorCtr="0" horzOverflow="overflow"/>
                </a:tc>
              </a:tr>
              <a:tr h="781962">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总计</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376</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100</a:t>
                      </a:r>
                    </a:p>
                  </a:txBody>
                  <a:tcPr marL="63500" marR="63500" marT="0" marB="0" anchor="ctr"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469" name="游客忘记密码"/>
          <p:cNvSpPr txBox="1"/>
          <p:nvPr/>
        </p:nvSpPr>
        <p:spPr>
          <a:xfrm>
            <a:off x="546128" y="4465301"/>
            <a:ext cx="1377621"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游客忘记密码</a:t>
            </a:r>
          </a:p>
        </p:txBody>
      </p:sp>
      <p:sp>
        <p:nvSpPr>
          <p:cNvPr id="470" name="教师新建课程资料文件夹"/>
          <p:cNvSpPr txBox="1"/>
          <p:nvPr/>
        </p:nvSpPr>
        <p:spPr>
          <a:xfrm>
            <a:off x="11269169" y="3931901"/>
            <a:ext cx="1377622"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教师新建课程资料文件夹</a:t>
            </a:r>
          </a:p>
        </p:txBody>
      </p:sp>
      <p:sp>
        <p:nvSpPr>
          <p:cNvPr id="471" name="用例描述"/>
          <p:cNvSpPr txBox="1"/>
          <p:nvPr/>
        </p:nvSpPr>
        <p:spPr>
          <a:xfrm>
            <a:off x="5480049" y="888527"/>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用例描述</a:t>
            </a:r>
          </a:p>
        </p:txBody>
      </p:sp>
      <p:grpSp>
        <p:nvGrpSpPr>
          <p:cNvPr id="474" name="图像"/>
          <p:cNvGrpSpPr/>
          <p:nvPr/>
        </p:nvGrpSpPr>
        <p:grpSpPr>
          <a:xfrm>
            <a:off x="2447299" y="1731445"/>
            <a:ext cx="4019923" cy="7567610"/>
            <a:chOff x="0" y="0"/>
            <a:chExt cx="4019921" cy="7567609"/>
          </a:xfrm>
        </p:grpSpPr>
        <p:pic>
          <p:nvPicPr>
            <p:cNvPr id="473" name="图像" descr="图像"/>
            <p:cNvPicPr>
              <a:picLocks noChangeAspect="1"/>
            </p:cNvPicPr>
            <p:nvPr/>
          </p:nvPicPr>
          <p:blipFill>
            <a:blip r:embed="rId2">
              <a:extLst/>
            </a:blip>
            <a:stretch>
              <a:fillRect/>
            </a:stretch>
          </p:blipFill>
          <p:spPr>
            <a:xfrm>
              <a:off x="88900" y="50800"/>
              <a:ext cx="3842122" cy="7339010"/>
            </a:xfrm>
            <a:prstGeom prst="rect">
              <a:avLst/>
            </a:prstGeom>
            <a:ln>
              <a:noFill/>
            </a:ln>
            <a:effectLst/>
          </p:spPr>
        </p:pic>
        <p:pic>
          <p:nvPicPr>
            <p:cNvPr id="472" name="图像" descr="图像"/>
            <p:cNvPicPr>
              <a:picLocks noChangeAspect="0"/>
            </p:cNvPicPr>
            <p:nvPr/>
          </p:nvPicPr>
          <p:blipFill>
            <a:blip r:embed="rId3">
              <a:extLst/>
            </a:blip>
            <a:stretch>
              <a:fillRect/>
            </a:stretch>
          </p:blipFill>
          <p:spPr>
            <a:xfrm>
              <a:off x="0" y="0"/>
              <a:ext cx="4019922" cy="7567610"/>
            </a:xfrm>
            <a:prstGeom prst="rect">
              <a:avLst/>
            </a:prstGeom>
            <a:effectLst/>
          </p:spPr>
        </p:pic>
      </p:grpSp>
      <p:grpSp>
        <p:nvGrpSpPr>
          <p:cNvPr id="477" name="图像"/>
          <p:cNvGrpSpPr/>
          <p:nvPr/>
        </p:nvGrpSpPr>
        <p:grpSpPr>
          <a:xfrm>
            <a:off x="6971013" y="1680645"/>
            <a:ext cx="3794366" cy="7796210"/>
            <a:chOff x="0" y="0"/>
            <a:chExt cx="3794364" cy="7796209"/>
          </a:xfrm>
        </p:grpSpPr>
        <p:pic>
          <p:nvPicPr>
            <p:cNvPr id="476" name="图像" descr="图像"/>
            <p:cNvPicPr>
              <a:picLocks noChangeAspect="1"/>
            </p:cNvPicPr>
            <p:nvPr/>
          </p:nvPicPr>
          <p:blipFill>
            <a:blip r:embed="rId4">
              <a:extLst/>
            </a:blip>
            <a:stretch>
              <a:fillRect/>
            </a:stretch>
          </p:blipFill>
          <p:spPr>
            <a:xfrm>
              <a:off x="88900" y="50800"/>
              <a:ext cx="3616565" cy="7567610"/>
            </a:xfrm>
            <a:prstGeom prst="rect">
              <a:avLst/>
            </a:prstGeom>
            <a:ln>
              <a:noFill/>
            </a:ln>
            <a:effectLst/>
          </p:spPr>
        </p:pic>
        <p:pic>
          <p:nvPicPr>
            <p:cNvPr id="475" name="图像" descr="图像"/>
            <p:cNvPicPr>
              <a:picLocks noChangeAspect="0"/>
            </p:cNvPicPr>
            <p:nvPr/>
          </p:nvPicPr>
          <p:blipFill>
            <a:blip r:embed="rId5">
              <a:extLst/>
            </a:blip>
            <a:stretch>
              <a:fillRect/>
            </a:stretch>
          </p:blipFill>
          <p:spPr>
            <a:xfrm>
              <a:off x="0" y="0"/>
              <a:ext cx="3794365" cy="779621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480" name="学生查看“我的博客”"/>
          <p:cNvSpPr txBox="1"/>
          <p:nvPr/>
        </p:nvSpPr>
        <p:spPr>
          <a:xfrm>
            <a:off x="546128" y="4198601"/>
            <a:ext cx="1377621"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学生查看“我的博客”</a:t>
            </a:r>
          </a:p>
        </p:txBody>
      </p:sp>
      <p:sp>
        <p:nvSpPr>
          <p:cNvPr id="481" name="管理员批量删除友情链接"/>
          <p:cNvSpPr txBox="1"/>
          <p:nvPr/>
        </p:nvSpPr>
        <p:spPr>
          <a:xfrm>
            <a:off x="11269169" y="3931901"/>
            <a:ext cx="1377622"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管理员批量删除友情链接</a:t>
            </a:r>
          </a:p>
        </p:txBody>
      </p:sp>
      <p:sp>
        <p:nvSpPr>
          <p:cNvPr id="482" name="用例描述"/>
          <p:cNvSpPr txBox="1"/>
          <p:nvPr/>
        </p:nvSpPr>
        <p:spPr>
          <a:xfrm>
            <a:off x="5480049" y="888527"/>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用例描述</a:t>
            </a:r>
          </a:p>
        </p:txBody>
      </p:sp>
      <p:grpSp>
        <p:nvGrpSpPr>
          <p:cNvPr id="485" name="图像"/>
          <p:cNvGrpSpPr/>
          <p:nvPr/>
        </p:nvGrpSpPr>
        <p:grpSpPr>
          <a:xfrm>
            <a:off x="2533680" y="1731310"/>
            <a:ext cx="3954700" cy="7900763"/>
            <a:chOff x="0" y="0"/>
            <a:chExt cx="3954698" cy="7900761"/>
          </a:xfrm>
        </p:grpSpPr>
        <p:pic>
          <p:nvPicPr>
            <p:cNvPr id="484" name="图像" descr="图像"/>
            <p:cNvPicPr>
              <a:picLocks noChangeAspect="1"/>
            </p:cNvPicPr>
            <p:nvPr/>
          </p:nvPicPr>
          <p:blipFill>
            <a:blip r:embed="rId2">
              <a:extLst/>
            </a:blip>
            <a:stretch>
              <a:fillRect/>
            </a:stretch>
          </p:blipFill>
          <p:spPr>
            <a:xfrm>
              <a:off x="88900" y="50800"/>
              <a:ext cx="3776899" cy="7672162"/>
            </a:xfrm>
            <a:prstGeom prst="rect">
              <a:avLst/>
            </a:prstGeom>
            <a:ln>
              <a:noFill/>
            </a:ln>
            <a:effectLst/>
          </p:spPr>
        </p:pic>
        <p:pic>
          <p:nvPicPr>
            <p:cNvPr id="483" name="图像" descr="图像"/>
            <p:cNvPicPr>
              <a:picLocks noChangeAspect="0"/>
            </p:cNvPicPr>
            <p:nvPr/>
          </p:nvPicPr>
          <p:blipFill>
            <a:blip r:embed="rId3">
              <a:extLst/>
            </a:blip>
            <a:stretch>
              <a:fillRect/>
            </a:stretch>
          </p:blipFill>
          <p:spPr>
            <a:xfrm>
              <a:off x="0" y="0"/>
              <a:ext cx="3954699" cy="7900762"/>
            </a:xfrm>
            <a:prstGeom prst="rect">
              <a:avLst/>
            </a:prstGeom>
            <a:effectLst/>
          </p:spPr>
        </p:pic>
      </p:grpSp>
      <p:grpSp>
        <p:nvGrpSpPr>
          <p:cNvPr id="488" name="图像"/>
          <p:cNvGrpSpPr/>
          <p:nvPr/>
        </p:nvGrpSpPr>
        <p:grpSpPr>
          <a:xfrm>
            <a:off x="6594021" y="1735557"/>
            <a:ext cx="4480607" cy="7280152"/>
            <a:chOff x="0" y="0"/>
            <a:chExt cx="4480605" cy="7280150"/>
          </a:xfrm>
        </p:grpSpPr>
        <p:pic>
          <p:nvPicPr>
            <p:cNvPr id="487" name="图像" descr="图像"/>
            <p:cNvPicPr>
              <a:picLocks noChangeAspect="1"/>
            </p:cNvPicPr>
            <p:nvPr/>
          </p:nvPicPr>
          <p:blipFill>
            <a:blip r:embed="rId4">
              <a:extLst/>
            </a:blip>
            <a:stretch>
              <a:fillRect/>
            </a:stretch>
          </p:blipFill>
          <p:spPr>
            <a:xfrm>
              <a:off x="88900" y="50800"/>
              <a:ext cx="4302806" cy="7051551"/>
            </a:xfrm>
            <a:prstGeom prst="rect">
              <a:avLst/>
            </a:prstGeom>
            <a:ln>
              <a:noFill/>
            </a:ln>
            <a:effectLst/>
          </p:spPr>
        </p:pic>
        <p:pic>
          <p:nvPicPr>
            <p:cNvPr id="486" name="图像" descr="图像"/>
            <p:cNvPicPr>
              <a:picLocks noChangeAspect="0"/>
            </p:cNvPicPr>
            <p:nvPr/>
          </p:nvPicPr>
          <p:blipFill>
            <a:blip r:embed="rId5">
              <a:extLst/>
            </a:blip>
            <a:stretch>
              <a:fillRect/>
            </a:stretch>
          </p:blipFill>
          <p:spPr>
            <a:xfrm>
              <a:off x="0" y="0"/>
              <a:ext cx="4480606" cy="728015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491" name="对话框图"/>
          <p:cNvSpPr txBox="1"/>
          <p:nvPr/>
        </p:nvSpPr>
        <p:spPr>
          <a:xfrm>
            <a:off x="5480049" y="888527"/>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对话框图</a:t>
            </a:r>
          </a:p>
        </p:txBody>
      </p:sp>
      <p:sp>
        <p:nvSpPr>
          <p:cNvPr id="492" name="统计表"/>
          <p:cNvSpPr txBox="1"/>
          <p:nvPr/>
        </p:nvSpPr>
        <p:spPr>
          <a:xfrm>
            <a:off x="5873749" y="8176651"/>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统计表</a:t>
            </a:r>
          </a:p>
        </p:txBody>
      </p:sp>
      <p:graphicFrame>
        <p:nvGraphicFramePr>
          <p:cNvPr id="493" name="表格"/>
          <p:cNvGraphicFramePr/>
          <p:nvPr/>
        </p:nvGraphicFramePr>
        <p:xfrm>
          <a:off x="2887066" y="2566093"/>
          <a:ext cx="7243368" cy="472039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10222"/>
                <a:gridCol w="2410222"/>
                <a:gridCol w="2410222"/>
              </a:tblGrid>
              <a:tr h="784615">
                <a:tc>
                  <a:txBody>
                    <a:bodyPr/>
                    <a:lstStyle/>
                    <a:p>
                      <a:pPr algn="l" defTabSz="457200">
                        <a:defRPr sz="2700">
                          <a:latin typeface="PingFang SC Regular"/>
                          <a:ea typeface="PingFang SC Regular"/>
                          <a:cs typeface="PingFang SC Regular"/>
                          <a:sym typeface="PingFang SC Regular"/>
                        </a:defRPr>
                      </a:pPr>
                    </a:p>
                  </a:txBody>
                  <a:tcPr marL="63500" marR="63500" marT="0" marB="0" anchor="ctr" anchorCtr="0" horzOverflow="overflow"/>
                </a:tc>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个数</a:t>
                      </a:r>
                    </a:p>
                  </a:txBody>
                  <a:tcPr marL="63500" marR="63500" marT="0" marB="0" anchor="ctr" anchorCtr="0" horzOverflow="overflow"/>
                </a:tc>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占比（%）</a:t>
                      </a:r>
                    </a:p>
                  </a:txBody>
                  <a:tcPr marL="63500" marR="63500" marT="0" marB="0" anchor="ctr" anchorCtr="0" horzOverflow="overflow"/>
                </a:tc>
              </a:tr>
              <a:tr h="784615">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教师</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25</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27</a:t>
                      </a:r>
                    </a:p>
                  </a:txBody>
                  <a:tcPr marL="63500" marR="63500" marT="0" marB="0" anchor="ctr" anchorCtr="0" horzOverflow="overflow"/>
                </a:tc>
              </a:tr>
              <a:tr h="784615">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学生</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10</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11</a:t>
                      </a:r>
                    </a:p>
                  </a:txBody>
                  <a:tcPr marL="63500" marR="63500" marT="0" marB="0" anchor="ctr" anchorCtr="0" horzOverflow="overflow"/>
                </a:tc>
              </a:tr>
              <a:tr h="784615">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管理员</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52</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55</a:t>
                      </a:r>
                    </a:p>
                  </a:txBody>
                  <a:tcPr marL="63500" marR="63500" marT="0" marB="0" anchor="ctr" anchorCtr="0" horzOverflow="overflow"/>
                </a:tc>
              </a:tr>
              <a:tr h="784615">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游客</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7</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7</a:t>
                      </a:r>
                    </a:p>
                  </a:txBody>
                  <a:tcPr marL="63500" marR="63500" marT="0" marB="0" anchor="ctr" anchorCtr="0" horzOverflow="overflow"/>
                </a:tc>
              </a:tr>
              <a:tr h="784615">
                <a:tc>
                  <a:txBody>
                    <a:bodyPr/>
                    <a:lstStyle/>
                    <a:p>
                      <a:pPr algn="l" defTabSz="457200">
                        <a:defRPr>
                          <a:solidFill>
                            <a:srgbClr val="000000"/>
                          </a:solidFill>
                        </a:defRPr>
                      </a:pPr>
                      <a:r>
                        <a:rPr sz="2700">
                          <a:solidFill>
                            <a:srgbClr val="FFFFFF"/>
                          </a:solidFill>
                          <a:latin typeface="PingFang SC Regular"/>
                          <a:ea typeface="PingFang SC Regular"/>
                          <a:cs typeface="PingFang SC Regular"/>
                          <a:sym typeface="PingFang SC Regular"/>
                        </a:rPr>
                        <a:t>总计</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94</a:t>
                      </a:r>
                    </a:p>
                  </a:txBody>
                  <a:tcPr marL="63500" marR="63500" marT="0" marB="0" anchor="ctr" anchorCtr="0" horzOverflow="overflow"/>
                </a:tc>
                <a:tc>
                  <a:txBody>
                    <a:bodyPr/>
                    <a:lstStyle/>
                    <a:p>
                      <a:pPr algn="r" defTabSz="457200">
                        <a:defRPr>
                          <a:solidFill>
                            <a:srgbClr val="000000"/>
                          </a:solidFill>
                        </a:defRPr>
                      </a:pPr>
                      <a:r>
                        <a:rPr sz="2700">
                          <a:solidFill>
                            <a:srgbClr val="FFFFFF"/>
                          </a:solidFill>
                          <a:latin typeface="PingFang SC Regular"/>
                          <a:ea typeface="PingFang SC Regular"/>
                          <a:cs typeface="PingFang SC Regular"/>
                          <a:sym typeface="PingFang SC Regular"/>
                        </a:rPr>
                        <a:t>100</a:t>
                      </a:r>
                    </a:p>
                  </a:txBody>
                  <a:tcPr marL="63500" marR="63500" marT="0" marB="0" anchor="ctr"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496" name="对话框图"/>
          <p:cNvSpPr txBox="1"/>
          <p:nvPr/>
        </p:nvSpPr>
        <p:spPr>
          <a:xfrm>
            <a:off x="5480049" y="888527"/>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对话框图</a:t>
            </a:r>
          </a:p>
        </p:txBody>
      </p:sp>
      <p:grpSp>
        <p:nvGrpSpPr>
          <p:cNvPr id="499" name="成组"/>
          <p:cNvGrpSpPr/>
          <p:nvPr/>
        </p:nvGrpSpPr>
        <p:grpSpPr>
          <a:xfrm>
            <a:off x="1907437" y="2254651"/>
            <a:ext cx="9189926" cy="5244298"/>
            <a:chOff x="0" y="0"/>
            <a:chExt cx="9189925" cy="5244296"/>
          </a:xfrm>
        </p:grpSpPr>
        <p:sp>
          <p:nvSpPr>
            <p:cNvPr id="497" name="矩形"/>
            <p:cNvSpPr/>
            <p:nvPr/>
          </p:nvSpPr>
          <p:spPr>
            <a:xfrm>
              <a:off x="212584" y="0"/>
              <a:ext cx="8764758" cy="5244297"/>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498" name="图像" descr="图像"/>
            <p:cNvPicPr>
              <a:picLocks noChangeAspect="1"/>
            </p:cNvPicPr>
            <p:nvPr/>
          </p:nvPicPr>
          <p:blipFill>
            <a:blip r:embed="rId2">
              <a:extLst/>
            </a:blip>
            <a:stretch>
              <a:fillRect/>
            </a:stretch>
          </p:blipFill>
          <p:spPr>
            <a:xfrm>
              <a:off x="0" y="0"/>
              <a:ext cx="9189926" cy="5244297"/>
            </a:xfrm>
            <a:prstGeom prst="rect">
              <a:avLst/>
            </a:prstGeom>
            <a:ln w="12700" cap="flat">
              <a:noFill/>
              <a:miter lim="400000"/>
            </a:ln>
            <a:effectLst/>
          </p:spPr>
        </p:pic>
      </p:grpSp>
      <p:sp>
        <p:nvSpPr>
          <p:cNvPr id="500" name="课程资料界面"/>
          <p:cNvSpPr txBox="1"/>
          <p:nvPr/>
        </p:nvSpPr>
        <p:spPr>
          <a:xfrm>
            <a:off x="5302250" y="8090372"/>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课程资料界面</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163" name="项目名称：软件工程系列课程教学辅助网站"/>
          <p:cNvSpPr txBox="1"/>
          <p:nvPr/>
        </p:nvSpPr>
        <p:spPr>
          <a:xfrm>
            <a:off x="1107041" y="2297969"/>
            <a:ext cx="59055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latin typeface="PingFang SC Semibold"/>
                <a:ea typeface="PingFang SC Semibold"/>
                <a:cs typeface="PingFang SC Semibold"/>
                <a:sym typeface="PingFang SC Semibold"/>
              </a:defRPr>
            </a:pPr>
            <a:r>
              <a:t>项目名称：</a:t>
            </a:r>
            <a:r>
              <a:rPr>
                <a:latin typeface="PingFang SC Regular"/>
                <a:ea typeface="PingFang SC Regular"/>
                <a:cs typeface="PingFang SC Regular"/>
                <a:sym typeface="PingFang SC Regular"/>
              </a:rPr>
              <a:t>软件工程系列课程教学辅助网站</a:t>
            </a:r>
          </a:p>
        </p:txBody>
      </p:sp>
      <p:sp>
        <p:nvSpPr>
          <p:cNvPr id="164" name="项目开始时间：2018年9月19日"/>
          <p:cNvSpPr txBox="1"/>
          <p:nvPr/>
        </p:nvSpPr>
        <p:spPr>
          <a:xfrm>
            <a:off x="1087263" y="2974045"/>
            <a:ext cx="432115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latin typeface="PingFang SC Semibold"/>
                <a:ea typeface="PingFang SC Semibold"/>
                <a:cs typeface="PingFang SC Semibold"/>
                <a:sym typeface="PingFang SC Semibold"/>
              </a:defRPr>
            </a:pPr>
            <a:r>
              <a:t>项目开始时间：</a:t>
            </a:r>
            <a:r>
              <a:rPr>
                <a:latin typeface="PingFang SC Regular"/>
                <a:ea typeface="PingFang SC Regular"/>
                <a:cs typeface="PingFang SC Regular"/>
                <a:sym typeface="PingFang SC Regular"/>
              </a:rPr>
              <a:t>2018年9月19日</a:t>
            </a:r>
          </a:p>
        </p:txBody>
      </p:sp>
      <p:sp>
        <p:nvSpPr>
          <p:cNvPr id="165" name="项目结束时间：2019年1月16日"/>
          <p:cNvSpPr txBox="1"/>
          <p:nvPr/>
        </p:nvSpPr>
        <p:spPr>
          <a:xfrm>
            <a:off x="6671365" y="2974045"/>
            <a:ext cx="426049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latin typeface="PingFang SC Semibold"/>
                <a:ea typeface="PingFang SC Semibold"/>
                <a:cs typeface="PingFang SC Semibold"/>
                <a:sym typeface="PingFang SC Semibold"/>
              </a:defRPr>
            </a:pPr>
            <a:r>
              <a:t>项目结束时间：</a:t>
            </a:r>
            <a:r>
              <a:rPr>
                <a:latin typeface="PingFang SC Regular"/>
                <a:ea typeface="PingFang SC Regular"/>
                <a:cs typeface="PingFang SC Regular"/>
                <a:sym typeface="PingFang SC Regular"/>
              </a:rPr>
              <a:t>2019年1月16日</a:t>
            </a:r>
          </a:p>
        </p:txBody>
      </p:sp>
      <p:sp>
        <p:nvSpPr>
          <p:cNvPr id="166" name="预算：该项目预算为70322.3元，可根据需要增资。项目的主要成本为内部人工费用。"/>
          <p:cNvSpPr txBox="1"/>
          <p:nvPr/>
        </p:nvSpPr>
        <p:spPr>
          <a:xfrm>
            <a:off x="1107041" y="3650121"/>
            <a:ext cx="1081049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latin typeface="PingFang SC Semibold"/>
                <a:ea typeface="PingFang SC Semibold"/>
                <a:cs typeface="PingFang SC Semibold"/>
                <a:sym typeface="PingFang SC Semibold"/>
              </a:defRPr>
            </a:pPr>
            <a:r>
              <a:t>预算：</a:t>
            </a:r>
            <a:r>
              <a:rPr>
                <a:latin typeface="PingFang SC Regular"/>
                <a:ea typeface="PingFang SC Regular"/>
                <a:cs typeface="PingFang SC Regular"/>
                <a:sym typeface="PingFang SC Regular"/>
              </a:rPr>
              <a:t>该项目预算为70322.3元，可根据需要增资。项目的主要成本为内部人工费用。</a:t>
            </a:r>
          </a:p>
        </p:txBody>
      </p:sp>
      <p:sp>
        <p:nvSpPr>
          <p:cNvPr id="167" name="项目经理：刘祺，浙江大学城市学院软件工程1602学生，手机号：15988198404"/>
          <p:cNvSpPr txBox="1"/>
          <p:nvPr/>
        </p:nvSpPr>
        <p:spPr>
          <a:xfrm>
            <a:off x="1107041" y="4745297"/>
            <a:ext cx="1081049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latin typeface="PingFang SC Semibold"/>
                <a:ea typeface="PingFang SC Semibold"/>
                <a:cs typeface="PingFang SC Semibold"/>
                <a:sym typeface="PingFang SC Semibold"/>
              </a:defRPr>
            </a:pPr>
            <a:r>
              <a:t>项目经理：</a:t>
            </a:r>
            <a:r>
              <a:rPr>
                <a:latin typeface="PingFang SC Regular"/>
                <a:ea typeface="PingFang SC Regular"/>
                <a:cs typeface="PingFang SC Regular"/>
                <a:sym typeface="PingFang SC Regular"/>
              </a:rPr>
              <a:t>刘祺，浙江大学城市学院软件工程1602学生，手机号：15988198404   </a:t>
            </a:r>
          </a:p>
        </p:txBody>
      </p:sp>
      <p:sp>
        <p:nvSpPr>
          <p:cNvPr id="168" name="项目目标：开发一个软件工程系列课程的教学辅助网站，进行专业知识的交流…"/>
          <p:cNvSpPr txBox="1"/>
          <p:nvPr/>
        </p:nvSpPr>
        <p:spPr>
          <a:xfrm>
            <a:off x="1097152" y="5840473"/>
            <a:ext cx="10810496"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latin typeface="PingFang SC Semibold"/>
                <a:ea typeface="PingFang SC Semibold"/>
                <a:cs typeface="PingFang SC Semibold"/>
                <a:sym typeface="PingFang SC Semibold"/>
              </a:defRPr>
            </a:pPr>
            <a:r>
              <a:t>项目目标：</a:t>
            </a:r>
            <a:r>
              <a:rPr>
                <a:latin typeface="PingFang SC Regular"/>
                <a:ea typeface="PingFang SC Regular"/>
                <a:cs typeface="PingFang SC Regular"/>
                <a:sym typeface="PingFang SC Regular"/>
              </a:rPr>
              <a:t>开发一个软件工程系列课程的教学辅助网站，进行专业知识的交流</a:t>
            </a:r>
            <a:endParaRPr>
              <a:latin typeface="PingFang SC Regular"/>
              <a:ea typeface="PingFang SC Regular"/>
              <a:cs typeface="PingFang SC Regular"/>
              <a:sym typeface="PingFang SC Regular"/>
            </a:endParaRPr>
          </a:p>
          <a:p>
            <a:pPr algn="l">
              <a:defRPr sz="2400">
                <a:latin typeface="PingFang SC Semibold"/>
                <a:ea typeface="PingFang SC Semibold"/>
                <a:cs typeface="PingFang SC Semibold"/>
                <a:sym typeface="PingFang SC Semibold"/>
              </a:defRPr>
            </a:pPr>
            <a:r>
              <a:rPr>
                <a:latin typeface="PingFang SC Regular"/>
                <a:ea typeface="PingFang SC Regular"/>
                <a:cs typeface="PingFang SC Regular"/>
                <a:sym typeface="PingFang SC Regular"/>
              </a:rPr>
              <a:t>（专业的、垂直的，不同课程之间的交流、指导）学习。制作专门的社区类型（如CSDN）的交流社区，进行课外交流共享，要求毕业的学长也能参与进来，加深在校学生对该系列课程的了解，充实相关知识。在本学期结束之前，完成“软件工程系列课程教学辅助网站”的需求工程子项目，按时完成各阶段的文档编写，通过杨枨老师和侯宏仑老师的审核验收，并按要求提交修改完善的全部文档。</a:t>
            </a:r>
          </a:p>
        </p:txBody>
      </p:sp>
      <p:sp>
        <p:nvSpPr>
          <p:cNvPr id="169" name="项目成功的主要标准：按时完成并通过杨枨老师和侯宏仑老师的审核验收。"/>
          <p:cNvSpPr txBox="1"/>
          <p:nvPr/>
        </p:nvSpPr>
        <p:spPr>
          <a:xfrm>
            <a:off x="1097152" y="8612050"/>
            <a:ext cx="10810496" cy="52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latin typeface="PingFang SC Semibold"/>
                <a:ea typeface="PingFang SC Semibold"/>
                <a:cs typeface="PingFang SC Semibold"/>
                <a:sym typeface="PingFang SC Semibold"/>
              </a:defRPr>
            </a:pPr>
            <a:r>
              <a:t>项目成功的主要标准：</a:t>
            </a:r>
            <a:r>
              <a:rPr>
                <a:latin typeface="PingFang SC Regular"/>
                <a:ea typeface="PingFang SC Regular"/>
                <a:cs typeface="PingFang SC Regular"/>
                <a:sym typeface="PingFang SC Regular"/>
              </a:rPr>
              <a:t>按时完成并通过杨枨老师和侯宏仑老师的审核验收。</a:t>
            </a:r>
          </a:p>
        </p:txBody>
      </p:sp>
      <p:sp>
        <p:nvSpPr>
          <p:cNvPr id="170" name="项目章程"/>
          <p:cNvSpPr txBox="1"/>
          <p:nvPr/>
        </p:nvSpPr>
        <p:spPr>
          <a:xfrm>
            <a:off x="5635522" y="94451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项目章程</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03" name="对话框图"/>
          <p:cNvSpPr txBox="1"/>
          <p:nvPr/>
        </p:nvSpPr>
        <p:spPr>
          <a:xfrm>
            <a:off x="5480049" y="888527"/>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对话框图</a:t>
            </a:r>
          </a:p>
        </p:txBody>
      </p:sp>
      <p:sp>
        <p:nvSpPr>
          <p:cNvPr id="504" name="帖子内容界面"/>
          <p:cNvSpPr txBox="1"/>
          <p:nvPr/>
        </p:nvSpPr>
        <p:spPr>
          <a:xfrm>
            <a:off x="5302250" y="8090372"/>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帖子内容界面</a:t>
            </a:r>
          </a:p>
        </p:txBody>
      </p:sp>
      <p:grpSp>
        <p:nvGrpSpPr>
          <p:cNvPr id="507" name="成组"/>
          <p:cNvGrpSpPr/>
          <p:nvPr/>
        </p:nvGrpSpPr>
        <p:grpSpPr>
          <a:xfrm>
            <a:off x="2279604" y="1770359"/>
            <a:ext cx="8445592" cy="6212882"/>
            <a:chOff x="0" y="0"/>
            <a:chExt cx="8445590" cy="6212881"/>
          </a:xfrm>
        </p:grpSpPr>
        <p:sp>
          <p:nvSpPr>
            <p:cNvPr id="505" name="矩形"/>
            <p:cNvSpPr/>
            <p:nvPr/>
          </p:nvSpPr>
          <p:spPr>
            <a:xfrm>
              <a:off x="0" y="117478"/>
              <a:ext cx="8445591" cy="5977926"/>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506" name="图像" descr="图像"/>
            <p:cNvPicPr>
              <a:picLocks noChangeAspect="1"/>
            </p:cNvPicPr>
            <p:nvPr/>
          </p:nvPicPr>
          <p:blipFill>
            <a:blip r:embed="rId2">
              <a:extLst/>
            </a:blip>
            <a:stretch>
              <a:fillRect/>
            </a:stretch>
          </p:blipFill>
          <p:spPr>
            <a:xfrm>
              <a:off x="715522" y="0"/>
              <a:ext cx="7109443" cy="6212882"/>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10" name="非功能性需求"/>
          <p:cNvSpPr txBox="1"/>
          <p:nvPr/>
        </p:nvSpPr>
        <p:spPr>
          <a:xfrm>
            <a:off x="4997450" y="888527"/>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非功能性需求</a:t>
            </a:r>
          </a:p>
        </p:txBody>
      </p:sp>
      <p:sp>
        <p:nvSpPr>
          <p:cNvPr id="511" name="易用性"/>
          <p:cNvSpPr txBox="1"/>
          <p:nvPr/>
        </p:nvSpPr>
        <p:spPr>
          <a:xfrm>
            <a:off x="5873749" y="2165113"/>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易用性</a:t>
            </a:r>
          </a:p>
        </p:txBody>
      </p:sp>
      <p:sp>
        <p:nvSpPr>
          <p:cNvPr id="512" name="保证网站的界面规划风格统一简约大气，不会干扰迷惑用户。网站的主要按钮外观风格同意，功能描述清晰且能正常使用。…"/>
          <p:cNvSpPr txBox="1"/>
          <p:nvPr/>
        </p:nvSpPr>
        <p:spPr>
          <a:xfrm>
            <a:off x="1949451" y="3776909"/>
            <a:ext cx="9516005"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sz="2500">
                <a:latin typeface="PingFang SC Regular"/>
                <a:ea typeface="PingFang SC Regular"/>
                <a:cs typeface="PingFang SC Regular"/>
                <a:sym typeface="PingFang SC Regular"/>
              </a:defRPr>
            </a:pPr>
            <a:r>
              <a:t>保证网站的界面规划风格统一简约大气，不会干扰迷惑用户。网站的主要按钮外观风格同意，功能描述清晰且能正常使用。</a:t>
            </a:r>
          </a:p>
          <a:p>
            <a:pPr marL="228600" indent="-228600" algn="l">
              <a:buSzPct val="100000"/>
              <a:buChar char="•"/>
              <a:defRPr sz="2500">
                <a:latin typeface="PingFang SC Regular"/>
                <a:ea typeface="PingFang SC Regular"/>
                <a:cs typeface="PingFang SC Regular"/>
                <a:sym typeface="PingFang SC Regular"/>
              </a:defRPr>
            </a:pPr>
            <a:r>
              <a:t>论坛布局参照csdn，博客布局参考新浪博客。</a:t>
            </a:r>
          </a:p>
          <a:p>
            <a:pPr marL="228600" indent="-228600" algn="l">
              <a:buSzPct val="100000"/>
              <a:buChar char="•"/>
              <a:defRPr sz="2500">
                <a:latin typeface="PingFang SC Regular"/>
                <a:ea typeface="PingFang SC Regular"/>
                <a:cs typeface="PingFang SC Regular"/>
                <a:sym typeface="PingFang SC Regular"/>
              </a:defRPr>
            </a:pPr>
            <a:r>
              <a:t>网站下方有用户中心的联系方式，意见反馈，常见问题，帮助用户解答困难。</a:t>
            </a:r>
          </a:p>
          <a:p>
            <a:pPr marL="228600" indent="-228600" algn="l">
              <a:buSzPct val="100000"/>
              <a:buChar char="•"/>
              <a:defRPr sz="2500">
                <a:latin typeface="PingFang SC Regular"/>
                <a:ea typeface="PingFang SC Regular"/>
                <a:cs typeface="PingFang SC Regular"/>
                <a:sym typeface="PingFang SC Regular"/>
              </a:defRPr>
            </a:pPr>
            <a:r>
              <a:t>对于网站的错误能有规避和恢复。</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15" name="非功能性需求"/>
          <p:cNvSpPr txBox="1"/>
          <p:nvPr/>
        </p:nvSpPr>
        <p:spPr>
          <a:xfrm>
            <a:off x="4997450" y="888527"/>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非功能性需求</a:t>
            </a:r>
          </a:p>
        </p:txBody>
      </p:sp>
      <p:sp>
        <p:nvSpPr>
          <p:cNvPr id="516" name="性能需求"/>
          <p:cNvSpPr txBox="1"/>
          <p:nvPr/>
        </p:nvSpPr>
        <p:spPr>
          <a:xfrm>
            <a:off x="5683250" y="2910180"/>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性能需求</a:t>
            </a:r>
          </a:p>
        </p:txBody>
      </p:sp>
      <p:sp>
        <p:nvSpPr>
          <p:cNvPr id="517" name="学生能下载老师提供的参考资料下载的速度能够得到保证：要求同时可容纳10人下载，并且人均速度能达到50kb/s。…"/>
          <p:cNvSpPr txBox="1"/>
          <p:nvPr/>
        </p:nvSpPr>
        <p:spPr>
          <a:xfrm>
            <a:off x="1744397" y="3960991"/>
            <a:ext cx="9516006"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sz="2500">
                <a:latin typeface="PingFang SC Regular"/>
                <a:ea typeface="PingFang SC Regular"/>
                <a:cs typeface="PingFang SC Regular"/>
                <a:sym typeface="PingFang SC Regular"/>
              </a:defRPr>
            </a:pPr>
            <a:r>
              <a:t>学生能下载老师提供的参考资料下载的速度能够得到保证：要求同时可容纳10人下载，并且人均速度能达到50kb/s。</a:t>
            </a:r>
          </a:p>
          <a:p>
            <a:pPr marL="228600" indent="-228600" algn="l">
              <a:buSzPct val="100000"/>
              <a:buChar char="•"/>
              <a:defRPr sz="2500">
                <a:latin typeface="PingFang SC Regular"/>
                <a:ea typeface="PingFang SC Regular"/>
                <a:cs typeface="PingFang SC Regular"/>
                <a:sym typeface="PingFang SC Regular"/>
              </a:defRPr>
            </a:pPr>
            <a:r>
              <a:t>本网站提供对外服务的能力,保证至少300名同学上课辅助服务的要求.包括数据存储能力,网络服务吞吐能力,数据安全特性等。</a:t>
            </a:r>
          </a:p>
          <a:p>
            <a:pPr marL="228600" indent="-228600" algn="l">
              <a:buSzPct val="100000"/>
              <a:buChar char="•"/>
              <a:defRPr sz="2500">
                <a:latin typeface="PingFang SC Regular"/>
                <a:ea typeface="PingFang SC Regular"/>
                <a:cs typeface="PingFang SC Regular"/>
                <a:sym typeface="PingFang SC Regular"/>
              </a:defRPr>
            </a:pPr>
            <a:r>
              <a:t>网站在学期内工作时间7*16小时（8点到24点）的工作情况下，保证正常运行。</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20" name="非功能性需求"/>
          <p:cNvSpPr txBox="1"/>
          <p:nvPr/>
        </p:nvSpPr>
        <p:spPr>
          <a:xfrm>
            <a:off x="4997450" y="888527"/>
            <a:ext cx="30099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非功能性需求</a:t>
            </a:r>
          </a:p>
        </p:txBody>
      </p:sp>
      <p:sp>
        <p:nvSpPr>
          <p:cNvPr id="521" name="保密性"/>
          <p:cNvSpPr txBox="1"/>
          <p:nvPr/>
        </p:nvSpPr>
        <p:spPr>
          <a:xfrm>
            <a:off x="5873749" y="2419113"/>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保密性</a:t>
            </a:r>
          </a:p>
        </p:txBody>
      </p:sp>
      <p:sp>
        <p:nvSpPr>
          <p:cNvPr id="522" name="要求网站的数据以及源代码对外保密。"/>
          <p:cNvSpPr txBox="1"/>
          <p:nvPr/>
        </p:nvSpPr>
        <p:spPr>
          <a:xfrm>
            <a:off x="3360671" y="3301999"/>
            <a:ext cx="6283458"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l">
              <a:buSzPct val="100000"/>
              <a:buChar char="•"/>
              <a:defRPr sz="2500">
                <a:latin typeface="PingFang SC Regular"/>
                <a:ea typeface="PingFang SC Regular"/>
                <a:cs typeface="PingFang SC Regular"/>
                <a:sym typeface="PingFang SC Regular"/>
              </a:defRPr>
            </a:lvl1pPr>
          </a:lstStyle>
          <a:p>
            <a:pPr/>
            <a:r>
              <a:t>要求网站的数据以及源代码对外保密。</a:t>
            </a:r>
          </a:p>
        </p:txBody>
      </p:sp>
      <p:sp>
        <p:nvSpPr>
          <p:cNvPr id="523" name="安全性"/>
          <p:cNvSpPr txBox="1"/>
          <p:nvPr/>
        </p:nvSpPr>
        <p:spPr>
          <a:xfrm>
            <a:off x="5873749" y="4916780"/>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安全性</a:t>
            </a:r>
          </a:p>
        </p:txBody>
      </p:sp>
      <p:sp>
        <p:nvSpPr>
          <p:cNvPr id="524" name="网站需要用户实名制认证。"/>
          <p:cNvSpPr txBox="1"/>
          <p:nvPr/>
        </p:nvSpPr>
        <p:spPr>
          <a:xfrm>
            <a:off x="4359738" y="5782733"/>
            <a:ext cx="6283458"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l">
              <a:buSzPct val="100000"/>
              <a:buChar char="•"/>
              <a:defRPr sz="2500">
                <a:latin typeface="PingFang SC Regular"/>
                <a:ea typeface="PingFang SC Regular"/>
                <a:cs typeface="PingFang SC Regular"/>
                <a:sym typeface="PingFang SC Regular"/>
              </a:defRPr>
            </a:lvl1pPr>
          </a:lstStyle>
          <a:p>
            <a:pPr/>
            <a:r>
              <a:t>网站需要用户实名制认证。</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27" name="会议地点：理四504"/>
          <p:cNvSpPr txBox="1"/>
          <p:nvPr/>
        </p:nvSpPr>
        <p:spPr>
          <a:xfrm>
            <a:off x="1749583" y="2777983"/>
            <a:ext cx="2908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会议地点</a:t>
            </a:r>
            <a:r>
              <a:t>：理四504</a:t>
            </a:r>
          </a:p>
        </p:txBody>
      </p:sp>
      <p:sp>
        <p:nvSpPr>
          <p:cNvPr id="528" name="参与人员：…"/>
          <p:cNvSpPr txBox="1"/>
          <p:nvPr/>
        </p:nvSpPr>
        <p:spPr>
          <a:xfrm>
            <a:off x="1749583" y="4390283"/>
            <a:ext cx="9505634" cy="330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参与人员</a:t>
            </a:r>
            <a:r>
              <a:t>：</a:t>
            </a:r>
          </a:p>
          <a:p>
            <a:pPr algn="l">
              <a:defRPr sz="2500">
                <a:latin typeface="PingFang SC Regular"/>
                <a:ea typeface="PingFang SC Regular"/>
                <a:cs typeface="PingFang SC Regular"/>
                <a:sym typeface="PingFang SC Regular"/>
              </a:defRPr>
            </a:pPr>
            <a:r>
              <a:t>教师用户代表：杨枨</a:t>
            </a:r>
          </a:p>
          <a:p>
            <a:pPr algn="l">
              <a:defRPr sz="2500">
                <a:latin typeface="PingFang SC Regular"/>
                <a:ea typeface="PingFang SC Regular"/>
                <a:cs typeface="PingFang SC Regular"/>
                <a:sym typeface="PingFang SC Regular"/>
              </a:defRPr>
            </a:pPr>
            <a:r>
              <a:t>学生用户代表：胡方正</a:t>
            </a:r>
          </a:p>
          <a:p>
            <a:pPr algn="l">
              <a:defRPr sz="2500">
                <a:latin typeface="PingFang SC Regular"/>
                <a:ea typeface="PingFang SC Regular"/>
                <a:cs typeface="PingFang SC Regular"/>
                <a:sym typeface="PingFang SC Regular"/>
              </a:defRPr>
            </a:pPr>
            <a:r>
              <a:t>游客用户代表：徐玥</a:t>
            </a:r>
          </a:p>
          <a:p>
            <a:pPr algn="l">
              <a:defRPr sz="2500">
                <a:latin typeface="PingFang SC Regular"/>
                <a:ea typeface="PingFang SC Regular"/>
                <a:cs typeface="PingFang SC Regular"/>
                <a:sym typeface="PingFang SC Regular"/>
              </a:defRPr>
            </a:pPr>
            <a:r>
              <a:t>管理员用户代表：潘琳</a:t>
            </a:r>
          </a:p>
          <a:p>
            <a:pPr algn="l">
              <a:defRPr sz="2500">
                <a:latin typeface="PingFang SC Regular"/>
                <a:ea typeface="PingFang SC Regular"/>
                <a:cs typeface="PingFang SC Regular"/>
                <a:sym typeface="PingFang SC Regular"/>
              </a:defRPr>
            </a:pPr>
            <a:r>
              <a:t>开发者代表：夏昌灏</a:t>
            </a:r>
          </a:p>
          <a:p>
            <a:pPr algn="l">
              <a:defRPr sz="2500">
                <a:latin typeface="PingFang SC Regular"/>
                <a:ea typeface="PingFang SC Regular"/>
                <a:cs typeface="PingFang SC Regular"/>
                <a:sym typeface="PingFang SC Regular"/>
              </a:defRPr>
            </a:pPr>
            <a:r>
              <a:t>PRD2018-G12全体成员：刘祺、陈铭阳、蓝舒雯、赵唯皓、赵佳锋</a:t>
            </a:r>
          </a:p>
        </p:txBody>
      </p:sp>
      <p:sp>
        <p:nvSpPr>
          <p:cNvPr id="529" name="会议时间：2019年1月7日 19:30"/>
          <p:cNvSpPr txBox="1"/>
          <p:nvPr/>
        </p:nvSpPr>
        <p:spPr>
          <a:xfrm>
            <a:off x="1749583" y="3584133"/>
            <a:ext cx="454247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5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会议时间</a:t>
            </a:r>
            <a:r>
              <a:t>：2019年1月7日 19:30</a:t>
            </a:r>
          </a:p>
        </p:txBody>
      </p:sp>
      <p:sp>
        <p:nvSpPr>
          <p:cNvPr id="530" name="JAD 会议"/>
          <p:cNvSpPr txBox="1"/>
          <p:nvPr/>
        </p:nvSpPr>
        <p:spPr>
          <a:xfrm>
            <a:off x="5414899" y="888527"/>
            <a:ext cx="217500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JAD 会议</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33" name="JAD 会议"/>
          <p:cNvSpPr txBox="1"/>
          <p:nvPr/>
        </p:nvSpPr>
        <p:spPr>
          <a:xfrm>
            <a:off x="5414899" y="888527"/>
            <a:ext cx="217500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JAD 会议</a:t>
            </a:r>
          </a:p>
        </p:txBody>
      </p:sp>
      <p:graphicFrame>
        <p:nvGraphicFramePr>
          <p:cNvPr id="534" name="表格"/>
          <p:cNvGraphicFramePr/>
          <p:nvPr/>
        </p:nvGraphicFramePr>
        <p:xfrm>
          <a:off x="1733315" y="1750567"/>
          <a:ext cx="10183166" cy="774631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95017"/>
                <a:gridCol w="8281797"/>
              </a:tblGrid>
              <a:tr h="547814">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访谈主题</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Semibold"/>
                          <a:ea typeface="PingFang SC Semibold"/>
                          <a:cs typeface="PingFang SC Semibold"/>
                          <a:sym typeface="PingFang SC Semibold"/>
                        </a:rPr>
                        <a:t>召开软件工程系列课程教学辅助网站JAD会议</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404198">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内容摘要</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700">
                          <a:latin typeface="PingFang SC Regular"/>
                          <a:ea typeface="PingFang SC Regular"/>
                          <a:cs typeface="PingFang SC Regular"/>
                          <a:sym typeface="PingFang SC Regular"/>
                        </a:defRPr>
                      </a:pPr>
                      <a:r>
                        <a:t>1.管理员用户代表、学生用户代表与教师用户代表的需求产生了冲突。管理员代表和学生用户代表希望Web端的底部展示不需要一直显示，只需要在最底部固定展示即可。而教师用户希望网站底部的展示能在浏览过程中一直显示。双方就此展开了讨论，谁也无法说服谁。为此G12小组提出了滑动时不展示，停止动作时展示的方案以及按不同用户推出不同的展示方法的方案。经过讨论，备选方案都被否决。在多方协商后最终决定在底部展示栏设置一个按钮，可以选择底部展示栏是否会固定在当前浏览窗口。</a:t>
                      </a:r>
                    </a:p>
                    <a:p>
                      <a:pPr marR="457200" algn="l" defTabSz="266700">
                        <a:defRPr sz="1700">
                          <a:latin typeface="PingFang SC Regular"/>
                          <a:ea typeface="PingFang SC Regular"/>
                          <a:cs typeface="PingFang SC Regular"/>
                          <a:sym typeface="PingFang SC Regular"/>
                        </a:defRPr>
                      </a:pPr>
                      <a:r>
                        <a:t>2.开发者提出，由于ios操作系统的问题，导致移动端无法上传附件和下载上传的文件。所以目前只有两种方案解决，第一种是只用网页端上传附件，第二种是将需要上传的文件先存储在类似于百度云的网盘里，然后发送链接，大家去下载。经过讨论最后用户的需求达成一致，采用第一种解决方案。</a:t>
                      </a:r>
                      <a:endParaRPr>
                        <a:latin typeface="PingFang SC Semibold"/>
                        <a:ea typeface="PingFang SC Semibold"/>
                        <a:cs typeface="PingFang SC Semibold"/>
                        <a:sym typeface="PingFang SC Semibold"/>
                      </a:endParaRPr>
                    </a:p>
                    <a:p>
                      <a:pPr marR="457200" algn="l" defTabSz="266700">
                        <a:defRPr sz="17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3.</a:t>
                      </a:r>
                      <a:r>
                        <a:t>开发者代表暂时无法解决这个问题，表示需要经过确认后才能给出明确的答复。</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53938">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访谈结论</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rgbClr val="FFFFFF"/>
                          </a:solidFill>
                          <a:latin typeface="PingFang SC Regular"/>
                          <a:ea typeface="PingFang SC Regular"/>
                          <a:cs typeface="PingFang SC Regular"/>
                          <a:sym typeface="PingFang SC Regular"/>
                        </a:rPr>
                        <a:t>本次JAD会议成功的召开，解决了用户的冲突，但还有需要解决的问题遗留给了开发者代表。</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610650">
                <a:tc>
                  <a:txBody>
                    <a:bodyPr/>
                    <a:lstStyle/>
                    <a:p>
                      <a:pPr marR="457200" defTabSz="266700">
                        <a:defRPr>
                          <a:solidFill>
                            <a:srgbClr val="000000"/>
                          </a:solidFill>
                        </a:defRPr>
                      </a:pPr>
                      <a:r>
                        <a:rPr sz="2000">
                          <a:solidFill>
                            <a:srgbClr val="FFFFFF"/>
                          </a:solidFill>
                          <a:latin typeface="PingFang SC Semibold"/>
                          <a:ea typeface="PingFang SC Semibold"/>
                          <a:cs typeface="PingFang SC Semibold"/>
                          <a:sym typeface="PingFang SC Semibold"/>
                        </a:rPr>
                        <a:t>访谈人评价及意见</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700">
                          <a:latin typeface="PingFang SC Semibold"/>
                          <a:ea typeface="PingFang SC Semibold"/>
                          <a:cs typeface="PingFang SC Semibold"/>
                          <a:sym typeface="PingFang SC Semibold"/>
                        </a:defRPr>
                      </a:pPr>
                      <a:r>
                        <a:t>提出的问题及建议：</a:t>
                      </a:r>
                      <a:endParaRPr>
                        <a:latin typeface="PingFang SC Regular"/>
                        <a:ea typeface="PingFang SC Regular"/>
                        <a:cs typeface="PingFang SC Regular"/>
                        <a:sym typeface="PingFang SC Regular"/>
                      </a:endParaRPr>
                    </a:p>
                    <a:p>
                      <a:pPr marR="457200" algn="l" defTabSz="266700">
                        <a:buSzPct val="100000"/>
                        <a:buFont typeface="Helvetica"/>
                        <a:buAutoNum type="arabicPeriod" startAt="1"/>
                        <a:defRPr sz="1700">
                          <a:latin typeface="PingFang SC Regular"/>
                          <a:ea typeface="PingFang SC Regular"/>
                          <a:cs typeface="PingFang SC Regular"/>
                          <a:sym typeface="PingFang SC Regular"/>
                        </a:defRPr>
                      </a:pPr>
                      <a:r>
                        <a:t>在界面底部展示栏设置一个按钮，可以选择底部展示栏是否会固定在当前浏览窗口。</a:t>
                      </a:r>
                    </a:p>
                    <a:p>
                      <a:pPr marR="457200" algn="l" defTabSz="266700">
                        <a:buSzPct val="100000"/>
                        <a:buFont typeface="Helvetica"/>
                        <a:buAutoNum type="arabicPeriod" startAt="1"/>
                        <a:defRPr sz="1700">
                          <a:latin typeface="PingFang SC Regular"/>
                          <a:ea typeface="PingFang SC Regular"/>
                          <a:cs typeface="PingFang SC Regular"/>
                          <a:sym typeface="PingFang SC Regular"/>
                        </a:defRPr>
                      </a:pPr>
                      <a:r>
                        <a:t>只用网页端上传附件。</a:t>
                      </a:r>
                    </a:p>
                    <a:p>
                      <a:pPr marR="457200" algn="l" defTabSz="266700">
                        <a:buSzPct val="100000"/>
                        <a:buFont typeface="Helvetica"/>
                        <a:buAutoNum type="arabicPeriod" startAt="1"/>
                        <a:defRPr sz="1700">
                          <a:latin typeface="PingFang SC Regular"/>
                          <a:ea typeface="PingFang SC Regular"/>
                          <a:cs typeface="PingFang SC Regular"/>
                          <a:sym typeface="PingFang SC Regular"/>
                        </a:defRPr>
                      </a:pPr>
                      <a:r>
                        <a:t>开发者代表回去考虑部署在校网上的程序是否会因为网络问题影响使用的问题</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535" name="JAD 会议记录"/>
          <p:cNvSpPr txBox="1"/>
          <p:nvPr/>
        </p:nvSpPr>
        <p:spPr>
          <a:xfrm>
            <a:off x="5250815" y="9054510"/>
            <a:ext cx="2503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JAD 会议记录</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38" name="JAD 会议"/>
          <p:cNvSpPr txBox="1"/>
          <p:nvPr/>
        </p:nvSpPr>
        <p:spPr>
          <a:xfrm>
            <a:off x="5414899" y="888527"/>
            <a:ext cx="2175003"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6">
                    <a:hueOff val="10811956"/>
                    <a:satOff val="-58544"/>
                    <a:lumOff val="-9736"/>
                  </a:schemeClr>
                </a:solidFill>
                <a:latin typeface="PingFang SC Semibold"/>
                <a:ea typeface="PingFang SC Semibold"/>
                <a:cs typeface="PingFang SC Semibold"/>
                <a:sym typeface="PingFang SC Semibold"/>
              </a:defRPr>
            </a:lvl1pPr>
          </a:lstStyle>
          <a:p>
            <a:pPr/>
            <a:r>
              <a:t>JAD 会议</a:t>
            </a:r>
          </a:p>
        </p:txBody>
      </p:sp>
      <p:graphicFrame>
        <p:nvGraphicFramePr>
          <p:cNvPr id="539" name="表格"/>
          <p:cNvGraphicFramePr/>
          <p:nvPr/>
        </p:nvGraphicFramePr>
        <p:xfrm>
          <a:off x="1733315" y="1750567"/>
          <a:ext cx="10183166" cy="774631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95017"/>
                <a:gridCol w="8281797"/>
              </a:tblGrid>
              <a:tr h="547814">
                <a:tc>
                  <a:txBody>
                    <a:bodyPr/>
                    <a:lstStyle/>
                    <a:p>
                      <a:pPr marR="457200" defTabSz="266700">
                        <a:defRPr>
                          <a:solidFill>
                            <a:srgbClr val="000000"/>
                          </a:solidFill>
                        </a:defRPr>
                      </a:pPr>
                      <a:r>
                        <a:rPr sz="2000">
                          <a:solidFill>
                            <a:schemeClr val="accent6">
                              <a:hueOff val="10811956"/>
                              <a:satOff val="-58544"/>
                              <a:lumOff val="-9736"/>
                            </a:schemeClr>
                          </a:solidFill>
                          <a:latin typeface="PingFang SC Semibold"/>
                          <a:ea typeface="PingFang SC Semibold"/>
                          <a:cs typeface="PingFang SC Semibold"/>
                          <a:sym typeface="PingFang SC Semibold"/>
                        </a:rPr>
                        <a:t>访谈主题</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chemeClr val="accent6">
                              <a:hueOff val="10811956"/>
                              <a:satOff val="-58544"/>
                              <a:lumOff val="-9736"/>
                            </a:schemeClr>
                          </a:solidFill>
                          <a:latin typeface="PingFang SC Semibold"/>
                          <a:ea typeface="PingFang SC Semibold"/>
                          <a:cs typeface="PingFang SC Semibold"/>
                          <a:sym typeface="PingFang SC Semibold"/>
                        </a:rPr>
                        <a:t>召开软件工程系列课程教学辅助网站JAD会议</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404198">
                <a:tc>
                  <a:txBody>
                    <a:bodyPr/>
                    <a:lstStyle/>
                    <a:p>
                      <a:pPr marR="457200" defTabSz="266700">
                        <a:defRPr>
                          <a:solidFill>
                            <a:srgbClr val="000000"/>
                          </a:solidFill>
                        </a:defRPr>
                      </a:pPr>
                      <a:r>
                        <a:rPr sz="2000">
                          <a:solidFill>
                            <a:schemeClr val="accent6">
                              <a:hueOff val="10811956"/>
                              <a:satOff val="-58544"/>
                              <a:lumOff val="-9736"/>
                            </a:schemeClr>
                          </a:solidFill>
                          <a:latin typeface="PingFang SC Semibold"/>
                          <a:ea typeface="PingFang SC Semibold"/>
                          <a:cs typeface="PingFang SC Semibold"/>
                          <a:sym typeface="PingFang SC Semibold"/>
                        </a:rPr>
                        <a:t>内容摘要</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700">
                          <a:solidFill>
                            <a:schemeClr val="accent6">
                              <a:hueOff val="10811956"/>
                              <a:satOff val="-58544"/>
                              <a:lumOff val="-9736"/>
                            </a:schemeClr>
                          </a:solidFill>
                          <a:latin typeface="PingFang SC Regular"/>
                          <a:ea typeface="PingFang SC Regular"/>
                          <a:cs typeface="PingFang SC Regular"/>
                          <a:sym typeface="PingFang SC Regular"/>
                        </a:defRPr>
                      </a:pPr>
                      <a:r>
                        <a:t>1.管理员用户代表、学生用户代表与教师用户代表的需求产生了冲突。管理员代表和学生用户代表希望Web端的底部展示不需要一直显示，只需要在最底部固定展示即可。而教师用户希望网站底部的展示能在浏览过程中一直显示。双方就此展开了讨论，谁也无法说服谁。为此G12小组提出了滑动时不展示，停止动作时展示的方案以及按不同用户推出不同的展示方法的方案。经过讨论，备选方案都被否决。在多方协商后最终决定在底部展示栏设置一个按钮，可以选择底部展示栏是否会固定在当前浏览窗口。</a:t>
                      </a:r>
                    </a:p>
                    <a:p>
                      <a:pPr marR="457200" algn="l" defTabSz="266700">
                        <a:defRPr sz="1700">
                          <a:solidFill>
                            <a:schemeClr val="accent6">
                              <a:hueOff val="10811956"/>
                              <a:satOff val="-58544"/>
                              <a:lumOff val="-9736"/>
                            </a:schemeClr>
                          </a:solidFill>
                          <a:latin typeface="PingFang SC Regular"/>
                          <a:ea typeface="PingFang SC Regular"/>
                          <a:cs typeface="PingFang SC Regular"/>
                          <a:sym typeface="PingFang SC Regular"/>
                        </a:defRPr>
                      </a:pPr>
                      <a:r>
                        <a:t>2.开发者提出，</a:t>
                      </a:r>
                      <a:r>
                        <a:rPr u="sng">
                          <a:solidFill>
                            <a:srgbClr val="F42217"/>
                          </a:solidFill>
                          <a:latin typeface="PingFang SC Semibold"/>
                          <a:ea typeface="PingFang SC Semibold"/>
                          <a:cs typeface="PingFang SC Semibold"/>
                          <a:sym typeface="PingFang SC Semibold"/>
                        </a:rPr>
                        <a:t>由于ios操作系统的问题，导致移动端无法上传附件和下载上传的文件。</a:t>
                      </a:r>
                      <a:r>
                        <a:t>所以目前只有两种方案解决，第一种是只用网页端上传附件，第二种是将需要上传的文件先存储在类似于百度云的网盘里，然后发送链接，大家去下载。经过讨论最后用户的需求达成一致，采用第一种解决方案。</a:t>
                      </a:r>
                      <a:endParaRPr>
                        <a:latin typeface="PingFang SC Semibold"/>
                        <a:ea typeface="PingFang SC Semibold"/>
                        <a:cs typeface="PingFang SC Semibold"/>
                        <a:sym typeface="PingFang SC Semibold"/>
                      </a:endParaRPr>
                    </a:p>
                    <a:p>
                      <a:pPr marR="457200" algn="l" defTabSz="266700">
                        <a:defRPr sz="1700">
                          <a:solidFill>
                            <a:schemeClr val="accent6">
                              <a:hueOff val="10811956"/>
                              <a:satOff val="-58544"/>
                              <a:lumOff val="-9736"/>
                            </a:schemeClr>
                          </a:solidFill>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3.</a:t>
                      </a:r>
                      <a:r>
                        <a:t>开发者代表暂时无法解决这个问题，表示需要经过确认后才能给出明确的答复。</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53938">
                <a:tc>
                  <a:txBody>
                    <a:bodyPr/>
                    <a:lstStyle/>
                    <a:p>
                      <a:pPr marR="457200" defTabSz="266700">
                        <a:defRPr>
                          <a:solidFill>
                            <a:srgbClr val="000000"/>
                          </a:solidFill>
                        </a:defRPr>
                      </a:pPr>
                      <a:r>
                        <a:rPr sz="2000">
                          <a:solidFill>
                            <a:schemeClr val="accent6">
                              <a:hueOff val="10811956"/>
                              <a:satOff val="-58544"/>
                              <a:lumOff val="-9736"/>
                            </a:schemeClr>
                          </a:solidFill>
                          <a:latin typeface="PingFang SC Semibold"/>
                          <a:ea typeface="PingFang SC Semibold"/>
                          <a:cs typeface="PingFang SC Semibold"/>
                          <a:sym typeface="PingFang SC Semibold"/>
                        </a:rPr>
                        <a:t>访谈结论</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sz="1700">
                          <a:solidFill>
                            <a:schemeClr val="accent6">
                              <a:hueOff val="10811956"/>
                              <a:satOff val="-58544"/>
                              <a:lumOff val="-9736"/>
                            </a:schemeClr>
                          </a:solidFill>
                          <a:latin typeface="PingFang SC Regular"/>
                          <a:ea typeface="PingFang SC Regular"/>
                          <a:cs typeface="PingFang SC Regular"/>
                          <a:sym typeface="PingFang SC Regular"/>
                        </a:rPr>
                        <a:t>本次JAD会议成功的召开，解决了用户的冲突，但还有需要解决的问题遗留给了开发者代表。</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610650">
                <a:tc>
                  <a:txBody>
                    <a:bodyPr/>
                    <a:lstStyle/>
                    <a:p>
                      <a:pPr marR="457200" defTabSz="266700">
                        <a:defRPr>
                          <a:solidFill>
                            <a:srgbClr val="000000"/>
                          </a:solidFill>
                        </a:defRPr>
                      </a:pPr>
                      <a:r>
                        <a:rPr sz="2000">
                          <a:solidFill>
                            <a:schemeClr val="accent6">
                              <a:hueOff val="10811956"/>
                              <a:satOff val="-58544"/>
                              <a:lumOff val="-9736"/>
                            </a:schemeClr>
                          </a:solidFill>
                          <a:latin typeface="PingFang SC Semibold"/>
                          <a:ea typeface="PingFang SC Semibold"/>
                          <a:cs typeface="PingFang SC Semibold"/>
                          <a:sym typeface="PingFang SC Semibold"/>
                        </a:rPr>
                        <a:t>访谈人评价及意见</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sz="1700">
                          <a:solidFill>
                            <a:schemeClr val="accent6">
                              <a:hueOff val="10811956"/>
                              <a:satOff val="-58544"/>
                              <a:lumOff val="-9736"/>
                            </a:schemeClr>
                          </a:solidFill>
                          <a:latin typeface="PingFang SC Semibold"/>
                          <a:ea typeface="PingFang SC Semibold"/>
                          <a:cs typeface="PingFang SC Semibold"/>
                          <a:sym typeface="PingFang SC Semibold"/>
                        </a:defRPr>
                      </a:pPr>
                      <a:r>
                        <a:t>提出的问题及建议：</a:t>
                      </a:r>
                      <a:endParaRPr>
                        <a:latin typeface="PingFang SC Regular"/>
                        <a:ea typeface="PingFang SC Regular"/>
                        <a:cs typeface="PingFang SC Regular"/>
                        <a:sym typeface="PingFang SC Regular"/>
                      </a:endParaRPr>
                    </a:p>
                    <a:p>
                      <a:pPr marR="457200" algn="l" defTabSz="266700">
                        <a:buSzPct val="100000"/>
                        <a:buFont typeface="Helvetica"/>
                        <a:buAutoNum type="arabicPeriod" startAt="1"/>
                        <a:defRPr sz="1700">
                          <a:solidFill>
                            <a:schemeClr val="accent6">
                              <a:hueOff val="10811956"/>
                              <a:satOff val="-58544"/>
                              <a:lumOff val="-9736"/>
                            </a:schemeClr>
                          </a:solidFill>
                          <a:latin typeface="PingFang SC Regular"/>
                          <a:ea typeface="PingFang SC Regular"/>
                          <a:cs typeface="PingFang SC Regular"/>
                          <a:sym typeface="PingFang SC Regular"/>
                        </a:defRPr>
                      </a:pPr>
                      <a:r>
                        <a:t>在界面底部展示栏设置一个按钮，可以选择底部展示栏是否会固定在当前浏览窗口。</a:t>
                      </a:r>
                    </a:p>
                    <a:p>
                      <a:pPr marR="457200" algn="l" defTabSz="266700">
                        <a:buSzPct val="100000"/>
                        <a:buFont typeface="Helvetica"/>
                        <a:buAutoNum type="arabicPeriod" startAt="1"/>
                        <a:defRPr sz="1700">
                          <a:solidFill>
                            <a:schemeClr val="accent6">
                              <a:hueOff val="10811956"/>
                              <a:satOff val="-58544"/>
                              <a:lumOff val="-9736"/>
                            </a:schemeClr>
                          </a:solidFill>
                          <a:latin typeface="PingFang SC Regular"/>
                          <a:ea typeface="PingFang SC Regular"/>
                          <a:cs typeface="PingFang SC Regular"/>
                          <a:sym typeface="PingFang SC Regular"/>
                        </a:defRPr>
                      </a:pPr>
                      <a:r>
                        <a:t>只用网页端上传附件。</a:t>
                      </a:r>
                    </a:p>
                    <a:p>
                      <a:pPr marR="457200" algn="l" defTabSz="266700">
                        <a:buSzPct val="100000"/>
                        <a:buFont typeface="Helvetica"/>
                        <a:buAutoNum type="arabicPeriod" startAt="1"/>
                        <a:defRPr sz="1700">
                          <a:solidFill>
                            <a:schemeClr val="accent6">
                              <a:hueOff val="10811956"/>
                              <a:satOff val="-58544"/>
                              <a:lumOff val="-9736"/>
                            </a:schemeClr>
                          </a:solidFill>
                          <a:latin typeface="PingFang SC Regular"/>
                          <a:ea typeface="PingFang SC Regular"/>
                          <a:cs typeface="PingFang SC Regular"/>
                          <a:sym typeface="PingFang SC Regular"/>
                        </a:defRPr>
                      </a:pPr>
                      <a:r>
                        <a:t>开发者代表回去考虑部署在校网上的程序是否会因为网络问题影响使用的问题</a:t>
                      </a:r>
                    </a:p>
                  </a:txBody>
                  <a:tcPr marL="63500" marR="63500" marT="0" marB="0" anchor="ctr"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
        <p:nvSpPr>
          <p:cNvPr id="540" name="JAD 会议记录"/>
          <p:cNvSpPr txBox="1"/>
          <p:nvPr/>
        </p:nvSpPr>
        <p:spPr>
          <a:xfrm>
            <a:off x="5250815" y="9054510"/>
            <a:ext cx="25031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6">
                    <a:hueOff val="10811956"/>
                    <a:satOff val="-58544"/>
                    <a:lumOff val="-9736"/>
                  </a:schemeClr>
                </a:solidFill>
                <a:latin typeface="PingFang SC Semibold"/>
                <a:ea typeface="PingFang SC Semibold"/>
                <a:cs typeface="PingFang SC Semibold"/>
                <a:sym typeface="PingFang SC Semibold"/>
              </a:defRPr>
            </a:lvl1pPr>
          </a:lstStyle>
          <a:p>
            <a:pPr/>
            <a:r>
              <a:t>JAD 会议记录</a:t>
            </a:r>
          </a:p>
        </p:txBody>
      </p:sp>
      <p:sp>
        <p:nvSpPr>
          <p:cNvPr id="541" name="不可行的需求"/>
          <p:cNvSpPr txBox="1"/>
          <p:nvPr/>
        </p:nvSpPr>
        <p:spPr>
          <a:xfrm>
            <a:off x="5621573" y="3485700"/>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atin typeface="Helvetica"/>
                <a:ea typeface="Helvetica"/>
                <a:cs typeface="Helvetica"/>
                <a:sym typeface="Helvetica"/>
              </a:defRPr>
            </a:lvl1pPr>
          </a:lstStyle>
          <a:p>
            <a:pPr/>
            <a:r>
              <a:t>不可行的需求</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45" name="屏幕快照 2019-01-09 04.43.46.png"/>
          <p:cNvGrpSpPr/>
          <p:nvPr/>
        </p:nvGrpSpPr>
        <p:grpSpPr>
          <a:xfrm>
            <a:off x="1574800" y="1719855"/>
            <a:ext cx="9855200" cy="7137401"/>
            <a:chOff x="0" y="0"/>
            <a:chExt cx="9855200" cy="7137400"/>
          </a:xfrm>
        </p:grpSpPr>
        <p:pic>
          <p:nvPicPr>
            <p:cNvPr id="544" name="屏幕快照 2019-01-09 04.43.46.png" descr="屏幕快照 2019-01-09 04.43.46.png"/>
            <p:cNvPicPr>
              <a:picLocks noChangeAspect="1"/>
            </p:cNvPicPr>
            <p:nvPr/>
          </p:nvPicPr>
          <p:blipFill>
            <a:blip r:embed="rId2">
              <a:extLst/>
            </a:blip>
            <a:stretch>
              <a:fillRect/>
            </a:stretch>
          </p:blipFill>
          <p:spPr>
            <a:xfrm>
              <a:off x="88900" y="50800"/>
              <a:ext cx="9677400" cy="6908800"/>
            </a:xfrm>
            <a:prstGeom prst="rect">
              <a:avLst/>
            </a:prstGeom>
            <a:ln>
              <a:noFill/>
            </a:ln>
            <a:effectLst/>
          </p:spPr>
        </p:pic>
        <p:pic>
          <p:nvPicPr>
            <p:cNvPr id="543" name="屏幕快照 2019-01-09 04.43.46.png" descr="屏幕快照 2019-01-09 04.43.46.png"/>
            <p:cNvPicPr>
              <a:picLocks noChangeAspect="0"/>
            </p:cNvPicPr>
            <p:nvPr/>
          </p:nvPicPr>
          <p:blipFill>
            <a:blip r:embed="rId3">
              <a:extLst/>
            </a:blip>
            <a:stretch>
              <a:fillRect/>
            </a:stretch>
          </p:blipFill>
          <p:spPr>
            <a:xfrm>
              <a:off x="0" y="0"/>
              <a:ext cx="9855200" cy="7137400"/>
            </a:xfrm>
            <a:prstGeom prst="rect">
              <a:avLst/>
            </a:prstGeom>
            <a:effectLst/>
          </p:spPr>
        </p:pic>
      </p:grpSp>
      <p:sp>
        <p:nvSpPr>
          <p:cNvPr id="546" name="椭圆形"/>
          <p:cNvSpPr/>
          <p:nvPr/>
        </p:nvSpPr>
        <p:spPr>
          <a:xfrm>
            <a:off x="1560686" y="7464923"/>
            <a:ext cx="9883428" cy="1746372"/>
          </a:xfrm>
          <a:prstGeom prst="ellipse">
            <a:avLst/>
          </a:prstGeom>
          <a:ln w="76200">
            <a:solidFill>
              <a:srgbClr val="FF2119"/>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547" name="需求冲突"/>
          <p:cNvSpPr txBox="1"/>
          <p:nvPr/>
        </p:nvSpPr>
        <p:spPr>
          <a:xfrm>
            <a:off x="5480049" y="888527"/>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需求冲突</a:t>
            </a:r>
          </a:p>
        </p:txBody>
      </p:sp>
      <p:sp>
        <p:nvSpPr>
          <p:cNvPr id="548"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2" presetID="23" grpId="1" fill="hold">
                                  <p:stCondLst>
                                    <p:cond delay="0"/>
                                  </p:stCondLst>
                                  <p:iterate type="el" backwards="0">
                                    <p:tmAbs val="0"/>
                                  </p:iterate>
                                  <p:childTnLst>
                                    <p:set>
                                      <p:cBhvr>
                                        <p:cTn id="6" fill="hold"/>
                                        <p:tgtEl>
                                          <p:spTgt spid="546"/>
                                        </p:tgtEl>
                                        <p:attrNameLst>
                                          <p:attrName>style.visibility</p:attrName>
                                        </p:attrNameLst>
                                      </p:cBhvr>
                                      <p:to>
                                        <p:strVal val="visible"/>
                                      </p:to>
                                    </p:set>
                                    <p:anim calcmode="lin" valueType="num">
                                      <p:cBhvr>
                                        <p:cTn id="7" dur="700" fill="hold"/>
                                        <p:tgtEl>
                                          <p:spTgt spid="546"/>
                                        </p:tgtEl>
                                        <p:attrNameLst>
                                          <p:attrName>ppt_w</p:attrName>
                                        </p:attrNameLst>
                                      </p:cBhvr>
                                      <p:tavLst>
                                        <p:tav tm="0">
                                          <p:val>
                                            <p:strVal val="4*#ppt_w"/>
                                          </p:val>
                                        </p:tav>
                                        <p:tav tm="100000">
                                          <p:val>
                                            <p:strVal val="#ppt_w"/>
                                          </p:val>
                                        </p:tav>
                                      </p:tavLst>
                                    </p:anim>
                                    <p:anim calcmode="lin" valueType="num">
                                      <p:cBhvr>
                                        <p:cTn id="8" dur="700" fill="hold"/>
                                        <p:tgtEl>
                                          <p:spTgt spid="54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6" grpId="1"/>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52" name="屏幕快照 2019-01-09 04.43.46.png"/>
          <p:cNvGrpSpPr/>
          <p:nvPr/>
        </p:nvGrpSpPr>
        <p:grpSpPr>
          <a:xfrm>
            <a:off x="4420161" y="2473764"/>
            <a:ext cx="4164477" cy="3074731"/>
            <a:chOff x="0" y="0"/>
            <a:chExt cx="4164475" cy="3074730"/>
          </a:xfrm>
        </p:grpSpPr>
        <p:pic>
          <p:nvPicPr>
            <p:cNvPr id="551" name="屏幕快照 2019-01-09 04.43.46.png" descr="屏幕快照 2019-01-09 04.43.46.png"/>
            <p:cNvPicPr>
              <a:picLocks noChangeAspect="1"/>
            </p:cNvPicPr>
            <p:nvPr/>
          </p:nvPicPr>
          <p:blipFill>
            <a:blip r:embed="rId2">
              <a:extLst/>
            </a:blip>
            <a:stretch>
              <a:fillRect/>
            </a:stretch>
          </p:blipFill>
          <p:spPr>
            <a:xfrm>
              <a:off x="88900" y="50800"/>
              <a:ext cx="3986676" cy="2846131"/>
            </a:xfrm>
            <a:prstGeom prst="rect">
              <a:avLst/>
            </a:prstGeom>
            <a:ln>
              <a:noFill/>
            </a:ln>
            <a:effectLst/>
          </p:spPr>
        </p:pic>
        <p:pic>
          <p:nvPicPr>
            <p:cNvPr id="550" name="屏幕快照 2019-01-09 04.43.46.png" descr="屏幕快照 2019-01-09 04.43.46.png"/>
            <p:cNvPicPr>
              <a:picLocks noChangeAspect="0"/>
            </p:cNvPicPr>
            <p:nvPr/>
          </p:nvPicPr>
          <p:blipFill>
            <a:blip r:embed="rId3">
              <a:extLst/>
            </a:blip>
            <a:stretch>
              <a:fillRect/>
            </a:stretch>
          </p:blipFill>
          <p:spPr>
            <a:xfrm>
              <a:off x="0" y="0"/>
              <a:ext cx="4164476" cy="3074731"/>
            </a:xfrm>
            <a:prstGeom prst="rect">
              <a:avLst/>
            </a:prstGeom>
            <a:effectLst/>
          </p:spPr>
        </p:pic>
      </p:grpSp>
      <p:sp>
        <p:nvSpPr>
          <p:cNvPr id="553" name="需求冲突"/>
          <p:cNvSpPr txBox="1"/>
          <p:nvPr/>
        </p:nvSpPr>
        <p:spPr>
          <a:xfrm>
            <a:off x="5480049" y="888527"/>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需求冲突</a:t>
            </a:r>
          </a:p>
        </p:txBody>
      </p:sp>
      <p:sp>
        <p:nvSpPr>
          <p:cNvPr id="554" name="冲突对象：教师用户代表与（管理员用户代表和学生用户代表）…"/>
          <p:cNvSpPr txBox="1"/>
          <p:nvPr/>
        </p:nvSpPr>
        <p:spPr>
          <a:xfrm>
            <a:off x="1380192" y="6024264"/>
            <a:ext cx="10244415"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algn="just" defTabSz="266700">
              <a:defRPr sz="25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冲突对象</a:t>
            </a:r>
            <a:r>
              <a:t>：教师用户代表与（管理员用户代表和学生用户代表）</a:t>
            </a:r>
          </a:p>
          <a:p>
            <a:pPr marR="457200" algn="just" defTabSz="266700">
              <a:defRPr sz="2500">
                <a:latin typeface="PingFang SC Regular"/>
                <a:ea typeface="PingFang SC Regular"/>
                <a:cs typeface="PingFang SC Regular"/>
                <a:sym typeface="PingFang SC Regular"/>
              </a:defRPr>
            </a:pPr>
            <a:r>
              <a:rPr>
                <a:latin typeface="PingFang SC Semibold"/>
                <a:ea typeface="PingFang SC Semibold"/>
                <a:cs typeface="PingFang SC Semibold"/>
                <a:sym typeface="PingFang SC Semibold"/>
              </a:rPr>
              <a:t>冲突内容</a:t>
            </a:r>
            <a:r>
              <a:t>：教师用户代表希望网站web端的底栏固定显示在屏幕下方，管理员用户代表和学生用户代表希望底栏显示在网页的最底部。</a:t>
            </a:r>
            <a:endParaRPr>
              <a:latin typeface="Times New Roman"/>
              <a:ea typeface="Times New Roman"/>
              <a:cs typeface="Times New Roman"/>
              <a:sym typeface="Times New Roman"/>
            </a:endParaRPr>
          </a:p>
          <a:p>
            <a:pPr marR="457200" algn="just" defTabSz="266700">
              <a:defRPr sz="2500">
                <a:latin typeface="PingFang SC Semibold"/>
                <a:ea typeface="PingFang SC Semibold"/>
                <a:cs typeface="PingFang SC Semibold"/>
                <a:sym typeface="PingFang SC Semibold"/>
              </a:defRPr>
            </a:pPr>
            <a:r>
              <a:t>备选方案</a:t>
            </a:r>
            <a:r>
              <a:rPr>
                <a:latin typeface="PingFang SC Regular"/>
                <a:ea typeface="PingFang SC Regular"/>
                <a:cs typeface="PingFang SC Regular"/>
                <a:sym typeface="PingFang SC Regular"/>
              </a:rPr>
              <a:t>：</a:t>
            </a:r>
            <a:endParaRPr>
              <a:latin typeface="PingFang SC Regular"/>
              <a:ea typeface="PingFang SC Regular"/>
              <a:cs typeface="PingFang SC Regular"/>
              <a:sym typeface="PingFang SC Regular"/>
            </a:endParaRPr>
          </a:p>
          <a:p>
            <a:pPr lvl="2" marR="457200" algn="just" defTabSz="266700">
              <a:defRPr sz="2500">
                <a:latin typeface="PingFang SC Semibold"/>
                <a:ea typeface="PingFang SC Semibold"/>
                <a:cs typeface="PingFang SC Semibold"/>
                <a:sym typeface="PingFang SC Semibold"/>
              </a:defRPr>
            </a:pPr>
            <a:r>
              <a:rPr>
                <a:latin typeface="PingFang SC Regular"/>
                <a:ea typeface="PingFang SC Regular"/>
                <a:cs typeface="PingFang SC Regular"/>
                <a:sym typeface="PingFang SC Regular"/>
              </a:rPr>
              <a:t>              借鉴某一些网站对于底栏的处理方式：</a:t>
            </a:r>
            <a:endParaRPr>
              <a:latin typeface="PingFang SC Regular"/>
              <a:ea typeface="PingFang SC Regular"/>
              <a:cs typeface="PingFang SC Regular"/>
              <a:sym typeface="PingFang SC Regular"/>
            </a:endParaRPr>
          </a:p>
          <a:p>
            <a:pPr marR="457200" algn="just" defTabSz="266700">
              <a:defRPr sz="2500">
                <a:latin typeface="PingFang SC Semibold"/>
                <a:ea typeface="PingFang SC Semibold"/>
                <a:cs typeface="PingFang SC Semibold"/>
                <a:sym typeface="PingFang SC Semibold"/>
              </a:defRPr>
            </a:pPr>
            <a:r>
              <a:rPr>
                <a:latin typeface="PingFang SC Regular"/>
                <a:ea typeface="PingFang SC Regular"/>
                <a:cs typeface="PingFang SC Regular"/>
                <a:sym typeface="PingFang SC Regular"/>
              </a:rPr>
              <a:t>              当用户在滑动页面浏览网页时，自动隐藏底栏；</a:t>
            </a:r>
            <a:endParaRPr>
              <a:latin typeface="PingFang SC Regular"/>
              <a:ea typeface="PingFang SC Regular"/>
              <a:cs typeface="PingFang SC Regular"/>
              <a:sym typeface="PingFang SC Regular"/>
            </a:endParaRPr>
          </a:p>
          <a:p>
            <a:pPr marR="457200" algn="just" defTabSz="266700">
              <a:defRPr sz="2500">
                <a:latin typeface="PingFang SC Semibold"/>
                <a:ea typeface="PingFang SC Semibold"/>
                <a:cs typeface="PingFang SC Semibold"/>
                <a:sym typeface="PingFang SC Semibold"/>
              </a:defRPr>
            </a:pPr>
            <a:r>
              <a:rPr>
                <a:latin typeface="PingFang SC Regular"/>
                <a:ea typeface="PingFang SC Regular"/>
                <a:cs typeface="PingFang SC Regular"/>
                <a:sym typeface="PingFang SC Regular"/>
              </a:rPr>
              <a:t>              当用户停止滑动页面时，再显示出底栏。</a:t>
            </a:r>
          </a:p>
        </p:txBody>
      </p:sp>
      <p:sp>
        <p:nvSpPr>
          <p:cNvPr id="555"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需求冲突"/>
          <p:cNvSpPr txBox="1"/>
          <p:nvPr/>
        </p:nvSpPr>
        <p:spPr>
          <a:xfrm>
            <a:off x="5480049" y="888527"/>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需求冲突</a:t>
            </a:r>
          </a:p>
        </p:txBody>
      </p:sp>
      <p:sp>
        <p:nvSpPr>
          <p:cNvPr id="558" name="最终我们采取了教师用户代表杨枨老师的宝贵意见：…"/>
          <p:cNvSpPr txBox="1"/>
          <p:nvPr/>
        </p:nvSpPr>
        <p:spPr>
          <a:xfrm>
            <a:off x="1380192" y="3651250"/>
            <a:ext cx="10244415" cy="245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latin typeface="PingFang SC Regular"/>
                <a:ea typeface="PingFang SC Regular"/>
                <a:cs typeface="PingFang SC Regular"/>
                <a:sym typeface="PingFang SC Regular"/>
              </a:defRPr>
            </a:pPr>
            <a:r>
              <a:t>最终我们采取了教师用户代表杨枨老师的宝贵意见：</a:t>
            </a:r>
          </a:p>
          <a:p>
            <a:pPr algn="l">
              <a:defRPr sz="2600">
                <a:latin typeface="PingFang SC Regular"/>
                <a:ea typeface="PingFang SC Regular"/>
                <a:cs typeface="PingFang SC Regular"/>
                <a:sym typeface="PingFang SC Regular"/>
              </a:defRPr>
            </a:pPr>
            <a:r>
              <a:t>在底栏上放置一个“钉子”按钮，如果用户想让底栏固定显示，可以按这个按钮，把“钉子”钉上，如果想要关闭这个功能，再按一次即可。</a:t>
            </a:r>
          </a:p>
          <a:p>
            <a:pPr algn="l">
              <a:defRPr sz="2600">
                <a:latin typeface="PingFang SC Regular"/>
                <a:ea typeface="PingFang SC Regular"/>
                <a:cs typeface="PingFang SC Regular"/>
                <a:sym typeface="PingFang SC Regular"/>
              </a:defRPr>
            </a:pPr>
            <a:r>
              <a:t>之前对备选方案不认可的学生用户代表胡方正同学也表示对这个方案是接受的。</a:t>
            </a:r>
          </a:p>
        </p:txBody>
      </p:sp>
      <p:sp>
        <p:nvSpPr>
          <p:cNvPr id="559" name="最终方案"/>
          <p:cNvSpPr txBox="1"/>
          <p:nvPr/>
        </p:nvSpPr>
        <p:spPr>
          <a:xfrm>
            <a:off x="5683250" y="2339738"/>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最终方案</a:t>
            </a:r>
          </a:p>
        </p:txBody>
      </p:sp>
      <p:pic>
        <p:nvPicPr>
          <p:cNvPr id="560" name="屏幕快照 2019-01-14 23.27.35.png" descr="屏幕快照 2019-01-14 23.27.35.png"/>
          <p:cNvPicPr>
            <a:picLocks noChangeAspect="1"/>
          </p:cNvPicPr>
          <p:nvPr/>
        </p:nvPicPr>
        <p:blipFill>
          <a:blip r:embed="rId2">
            <a:extLst/>
          </a:blip>
          <a:stretch>
            <a:fillRect/>
          </a:stretch>
        </p:blipFill>
        <p:spPr>
          <a:xfrm>
            <a:off x="631330" y="7556199"/>
            <a:ext cx="11742140" cy="869789"/>
          </a:xfrm>
          <a:prstGeom prst="rect">
            <a:avLst/>
          </a:prstGeom>
          <a:ln w="12700">
            <a:miter lim="400000"/>
          </a:ln>
        </p:spPr>
      </p:pic>
      <p:sp>
        <p:nvSpPr>
          <p:cNvPr id="561" name="椭圆形"/>
          <p:cNvSpPr/>
          <p:nvPr/>
        </p:nvSpPr>
        <p:spPr>
          <a:xfrm>
            <a:off x="11703171" y="7334898"/>
            <a:ext cx="862278" cy="945987"/>
          </a:xfrm>
          <a:prstGeom prst="ellipse">
            <a:avLst/>
          </a:prstGeom>
          <a:ln w="76200">
            <a:solidFill>
              <a:srgbClr val="FF2119"/>
            </a:solidFill>
            <a:miter lim="400000"/>
          </a:ln>
        </p:spPr>
        <p:txBody>
          <a:bodyPr lIns="50800" tIns="50800" rIns="50800" bIns="50800" anchor="ctr"/>
          <a:lstStyle/>
          <a:p>
            <a:pPr>
              <a:defRPr sz="2400">
                <a:effectLst>
                  <a:outerShdw sx="100000" sy="100000" kx="0" ky="0" algn="b" rotWithShape="0" blurRad="25400" dist="23998" dir="2700000">
                    <a:srgbClr val="000000">
                      <a:alpha val="31034"/>
                    </a:srgbClr>
                  </a:outerShdw>
                </a:effectLst>
              </a:defRPr>
            </a:pPr>
          </a:p>
        </p:txBody>
      </p:sp>
      <p:sp>
        <p:nvSpPr>
          <p:cNvPr id="562"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173" name="项目章程"/>
          <p:cNvSpPr txBox="1"/>
          <p:nvPr/>
        </p:nvSpPr>
        <p:spPr>
          <a:xfrm>
            <a:off x="5635522" y="944516"/>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项目章程</a:t>
            </a:r>
          </a:p>
        </p:txBody>
      </p:sp>
      <p:sp>
        <p:nvSpPr>
          <p:cNvPr id="174" name="方法：…"/>
          <p:cNvSpPr txBox="1"/>
          <p:nvPr/>
        </p:nvSpPr>
        <p:spPr>
          <a:xfrm>
            <a:off x="2493943" y="2014126"/>
            <a:ext cx="8327859" cy="219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latin typeface="PingFang SC Semibold"/>
                <a:ea typeface="PingFang SC Semibold"/>
                <a:cs typeface="PingFang SC Semibold"/>
                <a:sym typeface="PingFang SC Semibold"/>
              </a:defRPr>
            </a:pPr>
            <a:r>
              <a:t>方法：</a:t>
            </a:r>
          </a:p>
          <a:p>
            <a:pPr marL="288757" indent="-288757" algn="l">
              <a:buSzPct val="75000"/>
              <a:buChar char="•"/>
              <a:defRPr sz="2400">
                <a:latin typeface="PingFang SC Regular"/>
                <a:ea typeface="PingFang SC Regular"/>
                <a:cs typeface="PingFang SC Regular"/>
                <a:sym typeface="PingFang SC Regular"/>
              </a:defRPr>
            </a:pPr>
            <a:r>
              <a:t>通过调研以决定该项目的需求。</a:t>
            </a:r>
          </a:p>
          <a:p>
            <a:pPr marL="288757" indent="-288757" algn="l">
              <a:buSzPct val="75000"/>
              <a:buChar char="•"/>
              <a:defRPr sz="2400">
                <a:latin typeface="PingFang SC Regular"/>
                <a:ea typeface="PingFang SC Regular"/>
                <a:cs typeface="PingFang SC Regular"/>
                <a:sym typeface="PingFang SC Regular"/>
              </a:defRPr>
            </a:pPr>
            <a:r>
              <a:t>通过与用户代表的访谈方式来明确需求。</a:t>
            </a:r>
          </a:p>
          <a:p>
            <a:pPr marL="288757" indent="-288757" algn="l">
              <a:buSzPct val="75000"/>
              <a:buChar char="•"/>
              <a:defRPr sz="2400">
                <a:latin typeface="PingFang SC Regular"/>
                <a:ea typeface="PingFang SC Regular"/>
                <a:cs typeface="PingFang SC Regular"/>
                <a:sym typeface="PingFang SC Regular"/>
              </a:defRPr>
            </a:pPr>
            <a:r>
              <a:t>通过小组会议的方式来解决项目中遇到的问题。</a:t>
            </a:r>
          </a:p>
          <a:p>
            <a:pPr marL="288757" indent="-288757" algn="l">
              <a:buSzPct val="75000"/>
              <a:buChar char="•"/>
              <a:defRPr sz="2400">
                <a:latin typeface="PingFang SC Regular"/>
                <a:ea typeface="PingFang SC Regular"/>
                <a:cs typeface="PingFang SC Regular"/>
                <a:sym typeface="PingFang SC Regular"/>
              </a:defRPr>
            </a:pPr>
            <a:r>
              <a:t>使用双周滚动的方法不断对前面完成的任务内容进行改进。</a:t>
            </a:r>
          </a:p>
        </p:txBody>
      </p:sp>
      <p:sp>
        <p:nvSpPr>
          <p:cNvPr id="175" name="角色和职责："/>
          <p:cNvSpPr txBox="1"/>
          <p:nvPr/>
        </p:nvSpPr>
        <p:spPr>
          <a:xfrm>
            <a:off x="2493944" y="4315636"/>
            <a:ext cx="19431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PingFang SC Semibold"/>
                <a:ea typeface="PingFang SC Semibold"/>
                <a:cs typeface="PingFang SC Semibold"/>
                <a:sym typeface="PingFang SC Semibold"/>
              </a:defRPr>
            </a:lvl1pPr>
          </a:lstStyle>
          <a:p>
            <a:pPr/>
            <a:r>
              <a:t>角色和职责：</a:t>
            </a:r>
          </a:p>
        </p:txBody>
      </p:sp>
      <p:graphicFrame>
        <p:nvGraphicFramePr>
          <p:cNvPr id="176" name="表格"/>
          <p:cNvGraphicFramePr/>
          <p:nvPr/>
        </p:nvGraphicFramePr>
        <p:xfrm>
          <a:off x="2300278" y="4975671"/>
          <a:ext cx="8721540" cy="36639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72628"/>
                <a:gridCol w="2065271"/>
                <a:gridCol w="1876471"/>
                <a:gridCol w="3300817"/>
              </a:tblGrid>
              <a:tr h="45720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姓名</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角色</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职位</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联系信息</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侯宏仑</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项目发起人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老师</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ubilabs@zucc.edu.cn</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杨枨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项目发起人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老师</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yangc@zucc.edu.cn</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刘祺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项目经理</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学生</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31602297@stu.zucc.edu.cn</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陈铭阳</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项目组成员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学生</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31601386@stu.zucc.edu.cn</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赵唯皓</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项目组成员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学生</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31601417@stu.zucc.edu.cn</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赵佳锋</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项目组成员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学生</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31601416@stu.zucc.edu.cn</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457200">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蓝舒雯</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项目组成员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学生</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algn="l" defTabSz="266700">
                        <a:defRPr>
                          <a:solidFill>
                            <a:srgbClr val="000000"/>
                          </a:solidFill>
                        </a:defRPr>
                      </a:pPr>
                      <a:r>
                        <a:rPr>
                          <a:solidFill>
                            <a:srgbClr val="FFFFFF"/>
                          </a:solidFill>
                          <a:latin typeface="PingFang SC Regular"/>
                          <a:ea typeface="PingFang SC Regular"/>
                          <a:cs typeface="PingFang SC Regular"/>
                          <a:sym typeface="PingFang SC Regular"/>
                        </a:rPr>
                        <a:t>31601380@stu.zucc.edu.cn</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65" name="具体量化方法"/>
          <p:cNvSpPr txBox="1"/>
          <p:nvPr/>
        </p:nvSpPr>
        <p:spPr>
          <a:xfrm>
            <a:off x="5302250" y="2202806"/>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具体量化方法</a:t>
            </a:r>
          </a:p>
        </p:txBody>
      </p:sp>
      <p:sp>
        <p:nvSpPr>
          <p:cNvPr id="566" name="需求优先级采用QFD算法：…"/>
          <p:cNvSpPr txBox="1"/>
          <p:nvPr/>
        </p:nvSpPr>
        <p:spPr>
          <a:xfrm>
            <a:off x="62337" y="2975586"/>
            <a:ext cx="12880126"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algn="l" defTabSz="266700">
              <a:defRPr sz="2500">
                <a:latin typeface="PingFang SC Regular"/>
                <a:ea typeface="PingFang SC Regular"/>
                <a:cs typeface="PingFang SC Regular"/>
                <a:sym typeface="PingFang SC Regular"/>
              </a:defRPr>
            </a:pPr>
            <a:r>
              <a:t>需求优先级采用</a:t>
            </a:r>
            <a:r>
              <a:rPr>
                <a:solidFill>
                  <a:schemeClr val="accent5">
                    <a:hueOff val="100859"/>
                    <a:satOff val="-13629"/>
                    <a:lumOff val="23879"/>
                  </a:schemeClr>
                </a:solidFill>
                <a:latin typeface="PingFang SC Semibold"/>
                <a:ea typeface="PingFang SC Semibold"/>
                <a:cs typeface="PingFang SC Semibold"/>
                <a:sym typeface="PingFang SC Semibold"/>
              </a:rPr>
              <a:t>QFD算法</a:t>
            </a:r>
            <a:r>
              <a:t>：</a:t>
            </a:r>
          </a:p>
          <a:p>
            <a:pPr marR="457200" algn="l" defTabSz="266700">
              <a:defRPr sz="2500">
                <a:latin typeface="PingFang SC Regular"/>
                <a:ea typeface="PingFang SC Regular"/>
                <a:cs typeface="PingFang SC Regular"/>
                <a:sym typeface="PingFang SC Regular"/>
              </a:defRPr>
            </a:pPr>
            <a:r>
              <a:t>单项功能点价值计算方法为：</a:t>
            </a:r>
            <a:r>
              <a:rPr>
                <a:solidFill>
                  <a:schemeClr val="accent5">
                    <a:hueOff val="100859"/>
                    <a:satOff val="-13629"/>
                    <a:lumOff val="23879"/>
                  </a:schemeClr>
                </a:solidFill>
                <a:latin typeface="PingFang SC Semibold"/>
                <a:ea typeface="PingFang SC Semibold"/>
                <a:cs typeface="PingFang SC Semibold"/>
                <a:sym typeface="PingFang SC Semibold"/>
              </a:rPr>
              <a:t>价值 = 相对收益*相对收益权值 + 相对损失*相对损失权值</a:t>
            </a:r>
            <a:br>
              <a:rPr>
                <a:solidFill>
                  <a:schemeClr val="accent5">
                    <a:hueOff val="100859"/>
                    <a:satOff val="-13629"/>
                    <a:lumOff val="23879"/>
                  </a:schemeClr>
                </a:solidFill>
                <a:latin typeface="PingFang SC Semibold"/>
                <a:ea typeface="PingFang SC Semibold"/>
                <a:cs typeface="PingFang SC Semibold"/>
                <a:sym typeface="PingFang SC Semibold"/>
              </a:rPr>
            </a:br>
            <a:r>
              <a:t>单项功能点价值%计算方法为：</a:t>
            </a:r>
            <a:r>
              <a:rPr>
                <a:solidFill>
                  <a:schemeClr val="accent5">
                    <a:hueOff val="100859"/>
                    <a:satOff val="-13629"/>
                    <a:lumOff val="23879"/>
                  </a:schemeClr>
                </a:solidFill>
                <a:latin typeface="PingFang SC Semibold"/>
                <a:ea typeface="PingFang SC Semibold"/>
                <a:cs typeface="PingFang SC Semibold"/>
                <a:sym typeface="PingFang SC Semibold"/>
              </a:rPr>
              <a:t>价值% = 单项功能点价值 / 所有功能点价值和 * 100%</a:t>
            </a:r>
            <a:br>
              <a:rPr>
                <a:solidFill>
                  <a:schemeClr val="accent5">
                    <a:hueOff val="100859"/>
                    <a:satOff val="-13629"/>
                    <a:lumOff val="23879"/>
                  </a:schemeClr>
                </a:solidFill>
                <a:latin typeface="PingFang SC Semibold"/>
                <a:ea typeface="PingFang SC Semibold"/>
                <a:cs typeface="PingFang SC Semibold"/>
                <a:sym typeface="PingFang SC Semibold"/>
              </a:rPr>
            </a:br>
            <a:r>
              <a:t>单项功能点优先级计算方法为：</a:t>
            </a:r>
            <a:r>
              <a:rPr>
                <a:solidFill>
                  <a:schemeClr val="accent5">
                    <a:hueOff val="100859"/>
                    <a:satOff val="-13629"/>
                    <a:lumOff val="23879"/>
                  </a:schemeClr>
                </a:solidFill>
                <a:latin typeface="PingFang SC Semibold"/>
                <a:ea typeface="PingFang SC Semibold"/>
                <a:cs typeface="PingFang SC Semibold"/>
                <a:sym typeface="PingFang SC Semibold"/>
              </a:rPr>
              <a:t>（价值%）/（成本% + 风险%）</a:t>
            </a:r>
          </a:p>
        </p:txBody>
      </p:sp>
      <p:sp>
        <p:nvSpPr>
          <p:cNvPr id="567"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568" name="各用户代表需对打分表中的相对收益和相对损失两项进行打分。所列各个功能点的分值，具体打分规则为： 对于要提供给客户或业务的特性，让客户代表估算每个特性的相对收益，按照从 1 到 9 的范围进行打分。打分为 1, 表示没有人觉得这个特性有用；9 表示特性极有价值。这些收益得分可以表明这些特性与产品业务目标的匹配程度。…"/>
          <p:cNvSpPr txBox="1"/>
          <p:nvPr/>
        </p:nvSpPr>
        <p:spPr>
          <a:xfrm>
            <a:off x="62337" y="5174754"/>
            <a:ext cx="12880126" cy="467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algn="l" defTabSz="266700">
              <a:defRPr sz="2500">
                <a:latin typeface="PingFang SC Regular"/>
                <a:ea typeface="PingFang SC Regular"/>
                <a:cs typeface="PingFang SC Regular"/>
                <a:sym typeface="PingFang SC Regular"/>
              </a:defRPr>
            </a:pPr>
            <a:r>
              <a:rPr>
                <a:solidFill>
                  <a:schemeClr val="accent5">
                    <a:hueOff val="100859"/>
                    <a:satOff val="-13629"/>
                    <a:lumOff val="23879"/>
                  </a:schemeClr>
                </a:solidFill>
                <a:latin typeface="PingFang SC Semibold"/>
                <a:ea typeface="PingFang SC Semibold"/>
                <a:cs typeface="PingFang SC Semibold"/>
                <a:sym typeface="PingFang SC Semibold"/>
              </a:rPr>
              <a:t>各用户代表需对打分表中的相对收益和相对损失两项进行打分</a:t>
            </a:r>
            <a:r>
              <a:t>。所列各个功能点的分值，具体打分规则为：</a:t>
            </a:r>
            <a:br/>
            <a:r>
              <a:t>对于要提供给客户或业务的特性，让客户代表估算每个特性的相对收益，按照从 1 到 9 的范围进行打分。打分为 1, 表示没有人觉得这个特性有用；9 表示特性极有价值。这些收益得分可以表明这些特性与产品业务目标的匹配程度。</a:t>
            </a:r>
          </a:p>
          <a:p>
            <a:pPr marR="457200" algn="l" defTabSz="266700">
              <a:defRPr sz="2500">
                <a:latin typeface="PingFang SC Regular"/>
                <a:ea typeface="PingFang SC Regular"/>
                <a:cs typeface="PingFang SC Regular"/>
                <a:sym typeface="PingFang SC Regular"/>
              </a:defRPr>
            </a:pPr>
            <a:r>
              <a:t>估算相对损失，即特性未加入而对客户或者业务带来的伤害程度。还是按照从 1 到 9 的范围打分。分数 1 表示如果缺少这个特性，没有人会难过；9 表示重度负面影响。同时具有低收益和低损失的需求会增加成本但只带来很少的价值。</a:t>
            </a:r>
          </a:p>
          <a:p>
            <a:pPr marR="457200" algn="l" defTabSz="266700">
              <a:defRPr sz="2500">
                <a:solidFill>
                  <a:schemeClr val="accent5">
                    <a:hueOff val="100859"/>
                    <a:satOff val="-13629"/>
                    <a:lumOff val="23879"/>
                  </a:schemeClr>
                </a:solidFill>
                <a:latin typeface="PingFang SC Semibold"/>
                <a:ea typeface="PingFang SC Semibold"/>
                <a:cs typeface="PingFang SC Semibold"/>
                <a:sym typeface="PingFang SC Semibold"/>
              </a:defRPr>
            </a:pPr>
            <a:r>
              <a:t>成本和风险由开发者代表进行打分。</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71"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pic>
        <p:nvPicPr>
          <p:cNvPr id="572" name="屏幕快照 2019-01-16 16.15.17.png" descr="屏幕快照 2019-01-16 16.15.17.png"/>
          <p:cNvPicPr>
            <a:picLocks noChangeAspect="1"/>
          </p:cNvPicPr>
          <p:nvPr/>
        </p:nvPicPr>
        <p:blipFill>
          <a:blip r:embed="rId2">
            <a:extLst/>
          </a:blip>
          <a:stretch>
            <a:fillRect/>
          </a:stretch>
        </p:blipFill>
        <p:spPr>
          <a:xfrm>
            <a:off x="1156474" y="1703332"/>
            <a:ext cx="10691852" cy="6969062"/>
          </a:xfrm>
          <a:prstGeom prst="rect">
            <a:avLst/>
          </a:prstGeom>
          <a:ln w="12700">
            <a:miter lim="400000"/>
          </a:ln>
        </p:spPr>
      </p:pic>
      <p:sp>
        <p:nvSpPr>
          <p:cNvPr id="573" name="开发者代表优先级打分回复邮件"/>
          <p:cNvSpPr txBox="1"/>
          <p:nvPr/>
        </p:nvSpPr>
        <p:spPr>
          <a:xfrm>
            <a:off x="3778250" y="8519771"/>
            <a:ext cx="544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开发者代表优先级打分回复邮件</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76"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577" name="教师用户代表优先级打分回复邮件"/>
          <p:cNvSpPr txBox="1"/>
          <p:nvPr/>
        </p:nvSpPr>
        <p:spPr>
          <a:xfrm>
            <a:off x="3587749" y="8519771"/>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教师用户代表优先级打分回复邮件</a:t>
            </a:r>
          </a:p>
        </p:txBody>
      </p:sp>
      <p:pic>
        <p:nvPicPr>
          <p:cNvPr id="578" name="屏幕快照 2019-01-16 16.28.50.png" descr="屏幕快照 2019-01-16 16.28.50.png"/>
          <p:cNvPicPr>
            <a:picLocks noChangeAspect="1"/>
          </p:cNvPicPr>
          <p:nvPr/>
        </p:nvPicPr>
        <p:blipFill>
          <a:blip r:embed="rId2">
            <a:extLst/>
          </a:blip>
          <a:stretch>
            <a:fillRect/>
          </a:stretch>
        </p:blipFill>
        <p:spPr>
          <a:xfrm>
            <a:off x="1156474" y="1667727"/>
            <a:ext cx="10691852" cy="684703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81"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582" name="学生用户代表优先级打分回复聊天记录"/>
          <p:cNvSpPr txBox="1"/>
          <p:nvPr/>
        </p:nvSpPr>
        <p:spPr>
          <a:xfrm>
            <a:off x="3206749" y="8519771"/>
            <a:ext cx="659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学生用户代表优先级打分回复聊天记录</a:t>
            </a:r>
          </a:p>
        </p:txBody>
      </p:sp>
      <p:grpSp>
        <p:nvGrpSpPr>
          <p:cNvPr id="585" name="图像"/>
          <p:cNvGrpSpPr/>
          <p:nvPr/>
        </p:nvGrpSpPr>
        <p:grpSpPr>
          <a:xfrm>
            <a:off x="3112563" y="2241980"/>
            <a:ext cx="6779674" cy="5699039"/>
            <a:chOff x="0" y="0"/>
            <a:chExt cx="6779673" cy="5699037"/>
          </a:xfrm>
        </p:grpSpPr>
        <p:pic>
          <p:nvPicPr>
            <p:cNvPr id="584" name="图像" descr="图像"/>
            <p:cNvPicPr>
              <a:picLocks noChangeAspect="1"/>
            </p:cNvPicPr>
            <p:nvPr/>
          </p:nvPicPr>
          <p:blipFill>
            <a:blip r:embed="rId2">
              <a:extLst/>
            </a:blip>
            <a:stretch>
              <a:fillRect/>
            </a:stretch>
          </p:blipFill>
          <p:spPr>
            <a:xfrm>
              <a:off x="88900" y="50800"/>
              <a:ext cx="6601874" cy="5470438"/>
            </a:xfrm>
            <a:prstGeom prst="rect">
              <a:avLst/>
            </a:prstGeom>
            <a:ln>
              <a:noFill/>
            </a:ln>
            <a:effectLst/>
          </p:spPr>
        </p:pic>
        <p:pic>
          <p:nvPicPr>
            <p:cNvPr id="583" name="图像" descr="图像"/>
            <p:cNvPicPr>
              <a:picLocks noChangeAspect="0"/>
            </p:cNvPicPr>
            <p:nvPr/>
          </p:nvPicPr>
          <p:blipFill>
            <a:blip r:embed="rId3">
              <a:extLst/>
            </a:blip>
            <a:stretch>
              <a:fillRect/>
            </a:stretch>
          </p:blipFill>
          <p:spPr>
            <a:xfrm>
              <a:off x="0" y="0"/>
              <a:ext cx="6779674" cy="5699038"/>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88"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589" name="管理员用户代表优先级打分回复邮件"/>
          <p:cNvSpPr txBox="1"/>
          <p:nvPr/>
        </p:nvSpPr>
        <p:spPr>
          <a:xfrm>
            <a:off x="3397250" y="8519771"/>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管理员用户代表优先级打分回复邮件</a:t>
            </a:r>
          </a:p>
        </p:txBody>
      </p:sp>
      <p:pic>
        <p:nvPicPr>
          <p:cNvPr id="590" name="屏幕快照 2019-01-16 16.18.50.png" descr="屏幕快照 2019-01-16 16.18.50.png"/>
          <p:cNvPicPr>
            <a:picLocks noChangeAspect="1"/>
          </p:cNvPicPr>
          <p:nvPr/>
        </p:nvPicPr>
        <p:blipFill>
          <a:blip r:embed="rId2">
            <a:extLst/>
          </a:blip>
          <a:stretch>
            <a:fillRect/>
          </a:stretch>
        </p:blipFill>
        <p:spPr>
          <a:xfrm>
            <a:off x="1086915" y="1732891"/>
            <a:ext cx="10830970" cy="6936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593"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594" name="游客用户代表优先级打分回复邮件"/>
          <p:cNvSpPr txBox="1"/>
          <p:nvPr/>
        </p:nvSpPr>
        <p:spPr>
          <a:xfrm>
            <a:off x="3587749" y="8519771"/>
            <a:ext cx="582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游客用户代表优先级打分回复邮件</a:t>
            </a:r>
          </a:p>
        </p:txBody>
      </p:sp>
      <p:pic>
        <p:nvPicPr>
          <p:cNvPr id="595" name="屏幕快照 2019-01-16 16.17.07.png" descr="屏幕快照 2019-01-16 16.17.07.png"/>
          <p:cNvPicPr>
            <a:picLocks noChangeAspect="1"/>
          </p:cNvPicPr>
          <p:nvPr/>
        </p:nvPicPr>
        <p:blipFill>
          <a:blip r:embed="rId2">
            <a:extLst/>
          </a:blip>
          <a:stretch>
            <a:fillRect/>
          </a:stretch>
        </p:blipFill>
        <p:spPr>
          <a:xfrm>
            <a:off x="1086915" y="1732891"/>
            <a:ext cx="10830970" cy="6936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99" name="图像"/>
          <p:cNvGrpSpPr/>
          <p:nvPr/>
        </p:nvGrpSpPr>
        <p:grpSpPr>
          <a:xfrm>
            <a:off x="2558082" y="2071598"/>
            <a:ext cx="7888636" cy="6039802"/>
            <a:chOff x="0" y="0"/>
            <a:chExt cx="7888635" cy="6039800"/>
          </a:xfrm>
        </p:grpSpPr>
        <p:pic>
          <p:nvPicPr>
            <p:cNvPr id="598" name="图像" descr="图像"/>
            <p:cNvPicPr>
              <a:picLocks noChangeAspect="1"/>
            </p:cNvPicPr>
            <p:nvPr/>
          </p:nvPicPr>
          <p:blipFill>
            <a:blip r:embed="rId2">
              <a:extLst/>
            </a:blip>
            <a:stretch>
              <a:fillRect/>
            </a:stretch>
          </p:blipFill>
          <p:spPr>
            <a:xfrm>
              <a:off x="88900" y="50800"/>
              <a:ext cx="7710836" cy="5811201"/>
            </a:xfrm>
            <a:prstGeom prst="rect">
              <a:avLst/>
            </a:prstGeom>
            <a:ln>
              <a:noFill/>
            </a:ln>
            <a:effectLst/>
          </p:spPr>
        </p:pic>
        <p:pic>
          <p:nvPicPr>
            <p:cNvPr id="597" name="图像" descr="图像"/>
            <p:cNvPicPr>
              <a:picLocks noChangeAspect="0"/>
            </p:cNvPicPr>
            <p:nvPr/>
          </p:nvPicPr>
          <p:blipFill>
            <a:blip r:embed="rId3">
              <a:extLst/>
            </a:blip>
            <a:stretch>
              <a:fillRect/>
            </a:stretch>
          </p:blipFill>
          <p:spPr>
            <a:xfrm>
              <a:off x="0" y="0"/>
              <a:ext cx="7888636" cy="6039801"/>
            </a:xfrm>
            <a:prstGeom prst="rect">
              <a:avLst/>
            </a:prstGeom>
            <a:effectLst/>
          </p:spPr>
        </p:pic>
      </p:grpSp>
      <p:sp>
        <p:nvSpPr>
          <p:cNvPr id="600"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601"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602" name="教师用户功能点打分表（Web端）"/>
          <p:cNvSpPr txBox="1"/>
          <p:nvPr/>
        </p:nvSpPr>
        <p:spPr>
          <a:xfrm>
            <a:off x="3564509" y="8519771"/>
            <a:ext cx="587578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教师用户功能点打分表（Web端）</a:t>
            </a:r>
          </a:p>
        </p:txBody>
      </p:sp>
      <p:sp>
        <p:nvSpPr>
          <p:cNvPr id="603"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606"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607" name="教师用户功能点打分表（App端）"/>
          <p:cNvSpPr txBox="1"/>
          <p:nvPr/>
        </p:nvSpPr>
        <p:spPr>
          <a:xfrm>
            <a:off x="3610038" y="8519771"/>
            <a:ext cx="578472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教师用户功能点打分表（App端）</a:t>
            </a:r>
          </a:p>
        </p:txBody>
      </p:sp>
      <p:grpSp>
        <p:nvGrpSpPr>
          <p:cNvPr id="610" name="图像"/>
          <p:cNvGrpSpPr/>
          <p:nvPr/>
        </p:nvGrpSpPr>
        <p:grpSpPr>
          <a:xfrm>
            <a:off x="2710549" y="2071599"/>
            <a:ext cx="7583702" cy="6039801"/>
            <a:chOff x="0" y="0"/>
            <a:chExt cx="7583701" cy="6039800"/>
          </a:xfrm>
        </p:grpSpPr>
        <p:pic>
          <p:nvPicPr>
            <p:cNvPr id="609" name="图像" descr="图像"/>
            <p:cNvPicPr>
              <a:picLocks noChangeAspect="1"/>
            </p:cNvPicPr>
            <p:nvPr/>
          </p:nvPicPr>
          <p:blipFill>
            <a:blip r:embed="rId2">
              <a:extLst/>
            </a:blip>
            <a:stretch>
              <a:fillRect/>
            </a:stretch>
          </p:blipFill>
          <p:spPr>
            <a:xfrm>
              <a:off x="88900" y="50800"/>
              <a:ext cx="7405902" cy="5811201"/>
            </a:xfrm>
            <a:prstGeom prst="rect">
              <a:avLst/>
            </a:prstGeom>
            <a:ln>
              <a:noFill/>
            </a:ln>
            <a:effectLst/>
          </p:spPr>
        </p:pic>
        <p:pic>
          <p:nvPicPr>
            <p:cNvPr id="608" name="图像" descr="图像"/>
            <p:cNvPicPr>
              <a:picLocks noChangeAspect="0"/>
            </p:cNvPicPr>
            <p:nvPr/>
          </p:nvPicPr>
          <p:blipFill>
            <a:blip r:embed="rId3">
              <a:extLst/>
            </a:blip>
            <a:stretch>
              <a:fillRect/>
            </a:stretch>
          </p:blipFill>
          <p:spPr>
            <a:xfrm>
              <a:off x="0" y="0"/>
              <a:ext cx="7583702" cy="603980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613"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614" name="学生用户功能点打分表（Web端）"/>
          <p:cNvSpPr txBox="1"/>
          <p:nvPr/>
        </p:nvSpPr>
        <p:spPr>
          <a:xfrm>
            <a:off x="3564509" y="8519771"/>
            <a:ext cx="587578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学生用户功能点打分表（Web端）</a:t>
            </a:r>
          </a:p>
        </p:txBody>
      </p:sp>
      <p:grpSp>
        <p:nvGrpSpPr>
          <p:cNvPr id="617" name="图像"/>
          <p:cNvGrpSpPr/>
          <p:nvPr/>
        </p:nvGrpSpPr>
        <p:grpSpPr>
          <a:xfrm>
            <a:off x="1427009" y="2071599"/>
            <a:ext cx="10150782" cy="6039801"/>
            <a:chOff x="0" y="0"/>
            <a:chExt cx="10150781" cy="6039800"/>
          </a:xfrm>
        </p:grpSpPr>
        <p:pic>
          <p:nvPicPr>
            <p:cNvPr id="616" name="图像" descr="图像"/>
            <p:cNvPicPr>
              <a:picLocks noChangeAspect="1"/>
            </p:cNvPicPr>
            <p:nvPr/>
          </p:nvPicPr>
          <p:blipFill>
            <a:blip r:embed="rId2">
              <a:extLst/>
            </a:blip>
            <a:stretch>
              <a:fillRect/>
            </a:stretch>
          </p:blipFill>
          <p:spPr>
            <a:xfrm>
              <a:off x="88900" y="50800"/>
              <a:ext cx="9972982" cy="5811201"/>
            </a:xfrm>
            <a:prstGeom prst="rect">
              <a:avLst/>
            </a:prstGeom>
            <a:ln>
              <a:noFill/>
            </a:ln>
            <a:effectLst/>
          </p:spPr>
        </p:pic>
        <p:pic>
          <p:nvPicPr>
            <p:cNvPr id="615" name="图像" descr="图像"/>
            <p:cNvPicPr>
              <a:picLocks noChangeAspect="0"/>
            </p:cNvPicPr>
            <p:nvPr/>
          </p:nvPicPr>
          <p:blipFill>
            <a:blip r:embed="rId3">
              <a:extLst/>
            </a:blip>
            <a:stretch>
              <a:fillRect/>
            </a:stretch>
          </p:blipFill>
          <p:spPr>
            <a:xfrm>
              <a:off x="0" y="0"/>
              <a:ext cx="10150782" cy="603980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620"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621" name="学生用户功能点打分表（App端）"/>
          <p:cNvSpPr txBox="1"/>
          <p:nvPr/>
        </p:nvSpPr>
        <p:spPr>
          <a:xfrm>
            <a:off x="3610038" y="8519771"/>
            <a:ext cx="578472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学生用户功能点打分表（App端）</a:t>
            </a:r>
          </a:p>
        </p:txBody>
      </p:sp>
      <p:grpSp>
        <p:nvGrpSpPr>
          <p:cNvPr id="624" name="图像"/>
          <p:cNvGrpSpPr/>
          <p:nvPr/>
        </p:nvGrpSpPr>
        <p:grpSpPr>
          <a:xfrm>
            <a:off x="1473438" y="2071599"/>
            <a:ext cx="10057924" cy="6039801"/>
            <a:chOff x="0" y="0"/>
            <a:chExt cx="10057922" cy="6039800"/>
          </a:xfrm>
        </p:grpSpPr>
        <p:pic>
          <p:nvPicPr>
            <p:cNvPr id="623" name="图像" descr="图像"/>
            <p:cNvPicPr>
              <a:picLocks noChangeAspect="1"/>
            </p:cNvPicPr>
            <p:nvPr/>
          </p:nvPicPr>
          <p:blipFill>
            <a:blip r:embed="rId2">
              <a:extLst/>
            </a:blip>
            <a:stretch>
              <a:fillRect/>
            </a:stretch>
          </p:blipFill>
          <p:spPr>
            <a:xfrm>
              <a:off x="88900" y="50800"/>
              <a:ext cx="9880123" cy="5811201"/>
            </a:xfrm>
            <a:prstGeom prst="rect">
              <a:avLst/>
            </a:prstGeom>
            <a:ln>
              <a:noFill/>
            </a:ln>
            <a:effectLst/>
          </p:spPr>
        </p:pic>
        <p:pic>
          <p:nvPicPr>
            <p:cNvPr id="622" name="图像" descr="图像"/>
            <p:cNvPicPr>
              <a:picLocks noChangeAspect="0"/>
            </p:cNvPicPr>
            <p:nvPr/>
          </p:nvPicPr>
          <p:blipFill>
            <a:blip r:embed="rId3">
              <a:extLst/>
            </a:blip>
            <a:stretch>
              <a:fillRect/>
            </a:stretch>
          </p:blipFill>
          <p:spPr>
            <a:xfrm>
              <a:off x="0" y="0"/>
              <a:ext cx="10057923" cy="603980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sp>
        <p:nvSpPr>
          <p:cNvPr id="179" name="WBS"/>
          <p:cNvSpPr txBox="1"/>
          <p:nvPr/>
        </p:nvSpPr>
        <p:spPr>
          <a:xfrm>
            <a:off x="6008243" y="1699908"/>
            <a:ext cx="98831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WBS</a:t>
            </a:r>
          </a:p>
        </p:txBody>
      </p:sp>
      <p:sp>
        <p:nvSpPr>
          <p:cNvPr id="180" name="需求工程项目计划"/>
          <p:cNvSpPr txBox="1"/>
          <p:nvPr/>
        </p:nvSpPr>
        <p:spPr>
          <a:xfrm>
            <a:off x="4514849" y="888527"/>
            <a:ext cx="39751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需求工程项目计划</a:t>
            </a:r>
          </a:p>
        </p:txBody>
      </p:sp>
      <p:pic>
        <p:nvPicPr>
          <p:cNvPr id="181" name="PRD2018-G12-WBS.png" descr="PRD2018-G12-WBS.png"/>
          <p:cNvPicPr>
            <a:picLocks noChangeAspect="1"/>
          </p:cNvPicPr>
          <p:nvPr/>
        </p:nvPicPr>
        <p:blipFill>
          <a:blip r:embed="rId2">
            <a:extLst/>
          </a:blip>
          <a:stretch>
            <a:fillRect/>
          </a:stretch>
        </p:blipFill>
        <p:spPr>
          <a:xfrm>
            <a:off x="2504554" y="2722244"/>
            <a:ext cx="7995692" cy="237179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627"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628" name="管理员用户功能点打分表"/>
          <p:cNvSpPr txBox="1"/>
          <p:nvPr/>
        </p:nvSpPr>
        <p:spPr>
          <a:xfrm>
            <a:off x="4349749" y="8519771"/>
            <a:ext cx="4305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管理员用户功能点打分表</a:t>
            </a:r>
          </a:p>
        </p:txBody>
      </p:sp>
      <p:grpSp>
        <p:nvGrpSpPr>
          <p:cNvPr id="631" name="图像"/>
          <p:cNvGrpSpPr/>
          <p:nvPr/>
        </p:nvGrpSpPr>
        <p:grpSpPr>
          <a:xfrm>
            <a:off x="3318881" y="2071599"/>
            <a:ext cx="6367037" cy="6039801"/>
            <a:chOff x="0" y="0"/>
            <a:chExt cx="6367035" cy="6039800"/>
          </a:xfrm>
        </p:grpSpPr>
        <p:pic>
          <p:nvPicPr>
            <p:cNvPr id="630" name="图像" descr="图像"/>
            <p:cNvPicPr>
              <a:picLocks noChangeAspect="1"/>
            </p:cNvPicPr>
            <p:nvPr/>
          </p:nvPicPr>
          <p:blipFill>
            <a:blip r:embed="rId2">
              <a:extLst/>
            </a:blip>
            <a:stretch>
              <a:fillRect/>
            </a:stretch>
          </p:blipFill>
          <p:spPr>
            <a:xfrm>
              <a:off x="88900" y="50800"/>
              <a:ext cx="6189236" cy="5811201"/>
            </a:xfrm>
            <a:prstGeom prst="rect">
              <a:avLst/>
            </a:prstGeom>
            <a:ln>
              <a:noFill/>
            </a:ln>
            <a:effectLst/>
          </p:spPr>
        </p:pic>
        <p:pic>
          <p:nvPicPr>
            <p:cNvPr id="629" name="图像" descr="图像"/>
            <p:cNvPicPr>
              <a:picLocks noChangeAspect="0"/>
            </p:cNvPicPr>
            <p:nvPr/>
          </p:nvPicPr>
          <p:blipFill>
            <a:blip r:embed="rId3">
              <a:extLst/>
            </a:blip>
            <a:stretch>
              <a:fillRect/>
            </a:stretch>
          </p:blipFill>
          <p:spPr>
            <a:xfrm>
              <a:off x="0" y="0"/>
              <a:ext cx="6367036" cy="603980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634"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635" name="游客用户功能点打分表"/>
          <p:cNvSpPr txBox="1"/>
          <p:nvPr/>
        </p:nvSpPr>
        <p:spPr>
          <a:xfrm>
            <a:off x="4540250" y="8519771"/>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游客用户功能点打分表</a:t>
            </a:r>
          </a:p>
        </p:txBody>
      </p:sp>
      <p:grpSp>
        <p:nvGrpSpPr>
          <p:cNvPr id="638" name="图像"/>
          <p:cNvGrpSpPr/>
          <p:nvPr/>
        </p:nvGrpSpPr>
        <p:grpSpPr>
          <a:xfrm>
            <a:off x="2997674" y="2071599"/>
            <a:ext cx="7009452" cy="6039801"/>
            <a:chOff x="0" y="0"/>
            <a:chExt cx="7009451" cy="6039800"/>
          </a:xfrm>
        </p:grpSpPr>
        <p:pic>
          <p:nvPicPr>
            <p:cNvPr id="637" name="图像" descr="图像"/>
            <p:cNvPicPr>
              <a:picLocks noChangeAspect="1"/>
            </p:cNvPicPr>
            <p:nvPr/>
          </p:nvPicPr>
          <p:blipFill>
            <a:blip r:embed="rId2">
              <a:extLst/>
            </a:blip>
            <a:stretch>
              <a:fillRect/>
            </a:stretch>
          </p:blipFill>
          <p:spPr>
            <a:xfrm>
              <a:off x="88900" y="50800"/>
              <a:ext cx="6831652" cy="5811201"/>
            </a:xfrm>
            <a:prstGeom prst="rect">
              <a:avLst/>
            </a:prstGeom>
            <a:ln>
              <a:noFill/>
            </a:ln>
            <a:effectLst/>
          </p:spPr>
        </p:pic>
        <p:pic>
          <p:nvPicPr>
            <p:cNvPr id="636" name="图像" descr="图像"/>
            <p:cNvPicPr>
              <a:picLocks noChangeAspect="0"/>
            </p:cNvPicPr>
            <p:nvPr/>
          </p:nvPicPr>
          <p:blipFill>
            <a:blip r:embed="rId3">
              <a:extLst/>
            </a:blip>
            <a:stretch>
              <a:fillRect/>
            </a:stretch>
          </p:blipFill>
          <p:spPr>
            <a:xfrm>
              <a:off x="0" y="0"/>
              <a:ext cx="7009452" cy="603980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641"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642" name="所用用户需求优先级排序（Web端）"/>
          <p:cNvSpPr txBox="1"/>
          <p:nvPr/>
        </p:nvSpPr>
        <p:spPr>
          <a:xfrm>
            <a:off x="3374009" y="8519771"/>
            <a:ext cx="625678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所用用户需求优先级排序（Web端）</a:t>
            </a:r>
          </a:p>
        </p:txBody>
      </p:sp>
      <p:grpSp>
        <p:nvGrpSpPr>
          <p:cNvPr id="645" name="图像"/>
          <p:cNvGrpSpPr/>
          <p:nvPr/>
        </p:nvGrpSpPr>
        <p:grpSpPr>
          <a:xfrm>
            <a:off x="3817250" y="1895879"/>
            <a:ext cx="5370300" cy="6518240"/>
            <a:chOff x="0" y="0"/>
            <a:chExt cx="5370298" cy="6518239"/>
          </a:xfrm>
        </p:grpSpPr>
        <p:pic>
          <p:nvPicPr>
            <p:cNvPr id="644" name="图像" descr="图像"/>
            <p:cNvPicPr>
              <a:picLocks noChangeAspect="1"/>
            </p:cNvPicPr>
            <p:nvPr/>
          </p:nvPicPr>
          <p:blipFill>
            <a:blip r:embed="rId2">
              <a:extLst/>
            </a:blip>
            <a:stretch>
              <a:fillRect/>
            </a:stretch>
          </p:blipFill>
          <p:spPr>
            <a:xfrm>
              <a:off x="88900" y="50800"/>
              <a:ext cx="5192499" cy="6289639"/>
            </a:xfrm>
            <a:prstGeom prst="rect">
              <a:avLst/>
            </a:prstGeom>
            <a:ln>
              <a:noFill/>
            </a:ln>
            <a:effectLst/>
          </p:spPr>
        </p:pic>
        <p:pic>
          <p:nvPicPr>
            <p:cNvPr id="643" name="图像" descr="图像"/>
            <p:cNvPicPr>
              <a:picLocks noChangeAspect="0"/>
            </p:cNvPicPr>
            <p:nvPr/>
          </p:nvPicPr>
          <p:blipFill>
            <a:blip r:embed="rId3">
              <a:extLst/>
            </a:blip>
            <a:stretch>
              <a:fillRect/>
            </a:stretch>
          </p:blipFill>
          <p:spPr>
            <a:xfrm>
              <a:off x="0" y="-1"/>
              <a:ext cx="5370299" cy="651824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需求优先级打分"/>
          <p:cNvSpPr txBox="1"/>
          <p:nvPr/>
        </p:nvSpPr>
        <p:spPr>
          <a:xfrm>
            <a:off x="4756150" y="888527"/>
            <a:ext cx="3492500"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需求优先级打分</a:t>
            </a:r>
          </a:p>
        </p:txBody>
      </p:sp>
      <p:sp>
        <p:nvSpPr>
          <p:cNvPr id="648" name="需求的获取和分析"/>
          <p:cNvSpPr txBox="1"/>
          <p:nvPr/>
        </p:nvSpPr>
        <p:spPr>
          <a:xfrm>
            <a:off x="550001" y="499215"/>
            <a:ext cx="3162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需求的获取和分析</a:t>
            </a:r>
          </a:p>
        </p:txBody>
      </p:sp>
      <p:sp>
        <p:nvSpPr>
          <p:cNvPr id="649" name="所用用户需求优先级排序（App端）"/>
          <p:cNvSpPr txBox="1"/>
          <p:nvPr/>
        </p:nvSpPr>
        <p:spPr>
          <a:xfrm>
            <a:off x="3419538" y="8519771"/>
            <a:ext cx="616572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所用用户需求优先级排序（App端）</a:t>
            </a:r>
          </a:p>
        </p:txBody>
      </p:sp>
      <p:grpSp>
        <p:nvGrpSpPr>
          <p:cNvPr id="652" name="图像"/>
          <p:cNvGrpSpPr/>
          <p:nvPr/>
        </p:nvGrpSpPr>
        <p:grpSpPr>
          <a:xfrm>
            <a:off x="3444183" y="1832379"/>
            <a:ext cx="6116434" cy="6518240"/>
            <a:chOff x="0" y="0"/>
            <a:chExt cx="6116433" cy="6518239"/>
          </a:xfrm>
        </p:grpSpPr>
        <p:pic>
          <p:nvPicPr>
            <p:cNvPr id="651" name="图像" descr="图像"/>
            <p:cNvPicPr>
              <a:picLocks noChangeAspect="1"/>
            </p:cNvPicPr>
            <p:nvPr/>
          </p:nvPicPr>
          <p:blipFill>
            <a:blip r:embed="rId2">
              <a:extLst/>
            </a:blip>
            <a:stretch>
              <a:fillRect/>
            </a:stretch>
          </p:blipFill>
          <p:spPr>
            <a:xfrm>
              <a:off x="88900" y="50800"/>
              <a:ext cx="5938634" cy="6289639"/>
            </a:xfrm>
            <a:prstGeom prst="rect">
              <a:avLst/>
            </a:prstGeom>
            <a:ln>
              <a:noFill/>
            </a:ln>
            <a:effectLst/>
          </p:spPr>
        </p:pic>
        <p:pic>
          <p:nvPicPr>
            <p:cNvPr id="650" name="图像" descr="图像"/>
            <p:cNvPicPr>
              <a:picLocks noChangeAspect="0"/>
            </p:cNvPicPr>
            <p:nvPr/>
          </p:nvPicPr>
          <p:blipFill>
            <a:blip r:embed="rId3">
              <a:extLst/>
            </a:blip>
            <a:stretch>
              <a:fillRect/>
            </a:stretch>
          </p:blipFill>
          <p:spPr>
            <a:xfrm>
              <a:off x="0" y="-1"/>
              <a:ext cx="6116434" cy="651824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需求规格说明"/>
          <p:cNvSpPr txBox="1"/>
          <p:nvPr/>
        </p:nvSpPr>
        <p:spPr>
          <a:xfrm>
            <a:off x="4921249" y="6035088"/>
            <a:ext cx="3162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atin typeface="PingFang SC Semibold"/>
                <a:ea typeface="PingFang SC Semibold"/>
                <a:cs typeface="PingFang SC Semibold"/>
                <a:sym typeface="PingFang SC Semibold"/>
              </a:defRPr>
            </a:lvl1pPr>
          </a:lstStyle>
          <a:p>
            <a:pPr/>
            <a:r>
              <a:t>需求规格说明</a:t>
            </a:r>
          </a:p>
        </p:txBody>
      </p:sp>
      <p:pic>
        <p:nvPicPr>
          <p:cNvPr id="655" name="3.png" descr="3.png"/>
          <p:cNvPicPr>
            <a:picLocks noChangeAspect="1"/>
          </p:cNvPicPr>
          <p:nvPr/>
        </p:nvPicPr>
        <p:blipFill>
          <a:blip r:embed="rId2">
            <a:extLst/>
          </a:blip>
          <a:stretch>
            <a:fillRect/>
          </a:stretch>
        </p:blipFill>
        <p:spPr>
          <a:xfrm>
            <a:off x="3985840" y="2905711"/>
            <a:ext cx="5033120" cy="2831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pic>
        <p:nvPicPr>
          <p:cNvPr id="658" name="屏幕快照 2019-01-16 08.30.42.png" descr="屏幕快照 2019-01-16 08.30.42.png"/>
          <p:cNvPicPr>
            <a:picLocks noChangeAspect="1"/>
          </p:cNvPicPr>
          <p:nvPr/>
        </p:nvPicPr>
        <p:blipFill>
          <a:blip r:embed="rId2">
            <a:extLst/>
          </a:blip>
          <a:stretch>
            <a:fillRect/>
          </a:stretch>
        </p:blipFill>
        <p:spPr>
          <a:xfrm>
            <a:off x="0" y="1096401"/>
            <a:ext cx="13004801" cy="83775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grpSp>
        <p:nvGrpSpPr>
          <p:cNvPr id="663" name="图像"/>
          <p:cNvGrpSpPr/>
          <p:nvPr/>
        </p:nvGrpSpPr>
        <p:grpSpPr>
          <a:xfrm>
            <a:off x="2319309" y="1616734"/>
            <a:ext cx="8366182" cy="7207817"/>
            <a:chOff x="0" y="0"/>
            <a:chExt cx="8366180" cy="7207815"/>
          </a:xfrm>
        </p:grpSpPr>
        <p:pic>
          <p:nvPicPr>
            <p:cNvPr id="662" name="图像" descr="图像"/>
            <p:cNvPicPr>
              <a:picLocks noChangeAspect="1"/>
            </p:cNvPicPr>
            <p:nvPr/>
          </p:nvPicPr>
          <p:blipFill>
            <a:blip r:embed="rId2">
              <a:extLst/>
            </a:blip>
            <a:stretch>
              <a:fillRect/>
            </a:stretch>
          </p:blipFill>
          <p:spPr>
            <a:xfrm>
              <a:off x="88900" y="50800"/>
              <a:ext cx="8188381" cy="6979216"/>
            </a:xfrm>
            <a:prstGeom prst="rect">
              <a:avLst/>
            </a:prstGeom>
            <a:ln>
              <a:noFill/>
            </a:ln>
            <a:effectLst/>
          </p:spPr>
        </p:pic>
        <p:pic>
          <p:nvPicPr>
            <p:cNvPr id="661" name="图像" descr="图像"/>
            <p:cNvPicPr>
              <a:picLocks noChangeAspect="0"/>
            </p:cNvPicPr>
            <p:nvPr/>
          </p:nvPicPr>
          <p:blipFill>
            <a:blip r:embed="rId3">
              <a:extLst/>
            </a:blip>
            <a:stretch>
              <a:fillRect/>
            </a:stretch>
          </p:blipFill>
          <p:spPr>
            <a:xfrm>
              <a:off x="0" y="0"/>
              <a:ext cx="8366181" cy="7207816"/>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pic>
        <p:nvPicPr>
          <p:cNvPr id="666" name="屏幕快照 2019-01-16 09.46.39.png" descr="屏幕快照 2019-01-16 09.46.39.png"/>
          <p:cNvPicPr>
            <a:picLocks noChangeAspect="1"/>
          </p:cNvPicPr>
          <p:nvPr/>
        </p:nvPicPr>
        <p:blipFill>
          <a:blip r:embed="rId2">
            <a:extLst/>
          </a:blip>
          <a:stretch>
            <a:fillRect/>
          </a:stretch>
        </p:blipFill>
        <p:spPr>
          <a:xfrm>
            <a:off x="3353419" y="1623403"/>
            <a:ext cx="5957807" cy="7650555"/>
          </a:xfrm>
          <a:prstGeom prst="rect">
            <a:avLst/>
          </a:prstGeom>
          <a:ln w="12700">
            <a:miter lim="400000"/>
          </a:ln>
        </p:spPr>
      </p:pic>
      <p:sp>
        <p:nvSpPr>
          <p:cNvPr id="667" name="数据字典"/>
          <p:cNvSpPr txBox="1"/>
          <p:nvPr/>
        </p:nvSpPr>
        <p:spPr>
          <a:xfrm>
            <a:off x="5480049" y="708491"/>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数据字典</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670" name="数据字典"/>
          <p:cNvSpPr txBox="1"/>
          <p:nvPr/>
        </p:nvSpPr>
        <p:spPr>
          <a:xfrm>
            <a:off x="5480049" y="708491"/>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数据字典</a:t>
            </a:r>
          </a:p>
        </p:txBody>
      </p:sp>
      <p:pic>
        <p:nvPicPr>
          <p:cNvPr id="671" name="屏幕快照 2019-01-16 09.48.12.png" descr="屏幕快照 2019-01-16 09.48.12.png"/>
          <p:cNvPicPr>
            <a:picLocks noChangeAspect="1"/>
          </p:cNvPicPr>
          <p:nvPr/>
        </p:nvPicPr>
        <p:blipFill>
          <a:blip r:embed="rId2">
            <a:extLst/>
          </a:blip>
          <a:stretch>
            <a:fillRect/>
          </a:stretch>
        </p:blipFill>
        <p:spPr>
          <a:xfrm>
            <a:off x="3433026" y="2110635"/>
            <a:ext cx="6138748" cy="63394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674" name="数据字典"/>
          <p:cNvSpPr txBox="1"/>
          <p:nvPr/>
        </p:nvSpPr>
        <p:spPr>
          <a:xfrm>
            <a:off x="5480049" y="708491"/>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数据字典</a:t>
            </a:r>
          </a:p>
        </p:txBody>
      </p:sp>
      <p:grpSp>
        <p:nvGrpSpPr>
          <p:cNvPr id="677" name="屏幕快照 2019-01-16 10.54.02.png"/>
          <p:cNvGrpSpPr/>
          <p:nvPr/>
        </p:nvGrpSpPr>
        <p:grpSpPr>
          <a:xfrm>
            <a:off x="3613150" y="1930324"/>
            <a:ext cx="5778500" cy="6934201"/>
            <a:chOff x="0" y="0"/>
            <a:chExt cx="5778500" cy="6934200"/>
          </a:xfrm>
        </p:grpSpPr>
        <p:pic>
          <p:nvPicPr>
            <p:cNvPr id="676" name="屏幕快照 2019-01-16 10.54.02.png" descr="屏幕快照 2019-01-16 10.54.02.png"/>
            <p:cNvPicPr>
              <a:picLocks noChangeAspect="1"/>
            </p:cNvPicPr>
            <p:nvPr/>
          </p:nvPicPr>
          <p:blipFill>
            <a:blip r:embed="rId2">
              <a:extLst/>
            </a:blip>
            <a:stretch>
              <a:fillRect/>
            </a:stretch>
          </p:blipFill>
          <p:spPr>
            <a:xfrm>
              <a:off x="88900" y="50800"/>
              <a:ext cx="5600700" cy="6705600"/>
            </a:xfrm>
            <a:prstGeom prst="rect">
              <a:avLst/>
            </a:prstGeom>
            <a:ln>
              <a:noFill/>
            </a:ln>
            <a:effectLst/>
          </p:spPr>
        </p:pic>
        <p:pic>
          <p:nvPicPr>
            <p:cNvPr id="675" name="屏幕快照 2019-01-16 10.54.02.png" descr="屏幕快照 2019-01-16 10.54.02.png"/>
            <p:cNvPicPr>
              <a:picLocks noChangeAspect="0"/>
            </p:cNvPicPr>
            <p:nvPr/>
          </p:nvPicPr>
          <p:blipFill>
            <a:blip r:embed="rId3">
              <a:extLst/>
            </a:blip>
            <a:stretch>
              <a:fillRect/>
            </a:stretch>
          </p:blipFill>
          <p:spPr>
            <a:xfrm>
              <a:off x="0" y="0"/>
              <a:ext cx="5778500" cy="69342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计划阶段"/>
          <p:cNvSpPr txBox="1"/>
          <p:nvPr/>
        </p:nvSpPr>
        <p:spPr>
          <a:xfrm>
            <a:off x="550001" y="49921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计划阶段</a:t>
            </a:r>
          </a:p>
        </p:txBody>
      </p:sp>
      <p:pic>
        <p:nvPicPr>
          <p:cNvPr id="184" name="PRD2018-G12-WBS.png" descr="PRD2018-G12-WBS.png"/>
          <p:cNvPicPr>
            <a:picLocks noChangeAspect="1"/>
          </p:cNvPicPr>
          <p:nvPr/>
        </p:nvPicPr>
        <p:blipFill>
          <a:blip r:embed="rId2">
            <a:extLst/>
          </a:blip>
          <a:stretch>
            <a:fillRect/>
          </a:stretch>
        </p:blipFill>
        <p:spPr>
          <a:xfrm>
            <a:off x="2504554" y="-13942673"/>
            <a:ext cx="7995692" cy="237179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8000">
        <p:dissolv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pic>
        <p:nvPicPr>
          <p:cNvPr id="680" name="图像" descr="图像"/>
          <p:cNvPicPr>
            <a:picLocks noChangeAspect="1"/>
          </p:cNvPicPr>
          <p:nvPr/>
        </p:nvPicPr>
        <p:blipFill>
          <a:blip r:embed="rId2">
            <a:extLst/>
          </a:blip>
          <a:stretch>
            <a:fillRect/>
          </a:stretch>
        </p:blipFill>
        <p:spPr>
          <a:xfrm>
            <a:off x="1852228" y="2055324"/>
            <a:ext cx="9300344" cy="7038154"/>
          </a:xfrm>
          <a:prstGeom prst="rect">
            <a:avLst/>
          </a:prstGeom>
          <a:ln w="12700">
            <a:miter lim="400000"/>
          </a:ln>
        </p:spPr>
      </p:pic>
      <p:sp>
        <p:nvSpPr>
          <p:cNvPr id="681" name="ER图"/>
          <p:cNvSpPr txBox="1"/>
          <p:nvPr/>
        </p:nvSpPr>
        <p:spPr>
          <a:xfrm>
            <a:off x="5880849" y="1080545"/>
            <a:ext cx="1243102"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ER图</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684" name="运行环境"/>
          <p:cNvSpPr txBox="1"/>
          <p:nvPr/>
        </p:nvSpPr>
        <p:spPr>
          <a:xfrm>
            <a:off x="5480049" y="1623123"/>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运行环境</a:t>
            </a:r>
          </a:p>
        </p:txBody>
      </p:sp>
      <p:sp>
        <p:nvSpPr>
          <p:cNvPr id="685" name="服务器"/>
          <p:cNvSpPr txBox="1"/>
          <p:nvPr/>
        </p:nvSpPr>
        <p:spPr>
          <a:xfrm>
            <a:off x="5873749" y="7914938"/>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服务器</a:t>
            </a:r>
          </a:p>
        </p:txBody>
      </p:sp>
      <p:graphicFrame>
        <p:nvGraphicFramePr>
          <p:cNvPr id="686" name="表格"/>
          <p:cNvGraphicFramePr/>
          <p:nvPr/>
        </p:nvGraphicFramePr>
        <p:xfrm>
          <a:off x="1608534" y="3019044"/>
          <a:ext cx="13011151" cy="428102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29263"/>
                <a:gridCol w="7458468"/>
              </a:tblGrid>
              <a:tr h="534334">
                <a:tc>
                  <a:txBody>
                    <a:bodyPr/>
                    <a:lstStyle/>
                    <a:p>
                      <a:pPr marR="457200" defTabSz="266700">
                        <a:defRPr>
                          <a:solidFill>
                            <a:srgbClr val="000000"/>
                          </a:solidFill>
                        </a:defRPr>
                      </a:pPr>
                      <a:r>
                        <a:rPr sz="2500">
                          <a:solidFill>
                            <a:srgbClr val="FFFFFF"/>
                          </a:solidFill>
                          <a:latin typeface="PingFang SC Regular"/>
                          <a:ea typeface="PingFang SC Regular"/>
                          <a:cs typeface="PingFang SC Regular"/>
                          <a:sym typeface="PingFang SC Regular"/>
                        </a:rPr>
                        <a:t>类型</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defRPr>
                          <a:solidFill>
                            <a:srgbClr val="000000"/>
                          </a:solidFill>
                        </a:defRPr>
                      </a:pPr>
                      <a:r>
                        <a:rPr sz="2500">
                          <a:solidFill>
                            <a:srgbClr val="FFFFFF"/>
                          </a:solidFill>
                          <a:latin typeface="PingFang SC Regular"/>
                          <a:ea typeface="PingFang SC Regular"/>
                          <a:cs typeface="PingFang SC Regular"/>
                          <a:sym typeface="PingFang SC Regular"/>
                        </a:rPr>
                        <a:t>属性</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34334">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CPU</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4核</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34334">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主频</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3.3GHZ</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34334">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内存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32G</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34334">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硬盘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512G固态硬盘</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34334">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带宽</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1Gbps</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34334">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网络环境</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浙江大学城市学院校园网（L2TP）</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534334">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部署位置</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R="457200" defTabSz="266700">
                        <a:lnSpc>
                          <a:spcPts val="4400"/>
                        </a:lnSpc>
                        <a:defRPr>
                          <a:solidFill>
                            <a:srgbClr val="000000"/>
                          </a:solidFill>
                        </a:defRPr>
                      </a:pPr>
                      <a:r>
                        <a:rPr sz="2500">
                          <a:solidFill>
                            <a:srgbClr val="FFFFFF"/>
                          </a:solidFill>
                          <a:latin typeface="PingFang SC Regular"/>
                          <a:ea typeface="PingFang SC Regular"/>
                          <a:cs typeface="PingFang SC Regular"/>
                          <a:sym typeface="PingFang SC Regular"/>
                        </a:rPr>
                        <a:t>浙江大学城市学院理科楼4号楼机房</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689" name="运行环境"/>
          <p:cNvSpPr txBox="1"/>
          <p:nvPr/>
        </p:nvSpPr>
        <p:spPr>
          <a:xfrm>
            <a:off x="5480049" y="1623123"/>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运行环境</a:t>
            </a:r>
          </a:p>
        </p:txBody>
      </p:sp>
      <p:sp>
        <p:nvSpPr>
          <p:cNvPr id="690" name="客户端"/>
          <p:cNvSpPr txBox="1"/>
          <p:nvPr/>
        </p:nvSpPr>
        <p:spPr>
          <a:xfrm>
            <a:off x="5873749" y="7914938"/>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客户端</a:t>
            </a:r>
          </a:p>
        </p:txBody>
      </p:sp>
      <p:graphicFrame>
        <p:nvGraphicFramePr>
          <p:cNvPr id="691" name="表格"/>
          <p:cNvGraphicFramePr/>
          <p:nvPr/>
        </p:nvGraphicFramePr>
        <p:xfrm>
          <a:off x="1978421" y="3068752"/>
          <a:ext cx="9054308" cy="418160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51367"/>
                <a:gridCol w="5996588"/>
              </a:tblGrid>
              <a:tr h="562993">
                <a:tc>
                  <a:txBody>
                    <a:bodyPr/>
                    <a:lstStyle/>
                    <a:p>
                      <a:pPr marL="609600" marR="457200" algn="just" defTabSz="266700">
                        <a:spcBef>
                          <a:spcPts val="600"/>
                        </a:spcBef>
                        <a:defRPr>
                          <a:solidFill>
                            <a:srgbClr val="000000"/>
                          </a:solidFill>
                        </a:defRPr>
                      </a:pPr>
                      <a:r>
                        <a:rPr sz="2500">
                          <a:solidFill>
                            <a:srgbClr val="FFFFFF"/>
                          </a:solidFill>
                          <a:latin typeface="PingFang SC Regular"/>
                          <a:ea typeface="PingFang SC Regular"/>
                          <a:cs typeface="PingFang SC Regular"/>
                          <a:sym typeface="PingFang SC Regular"/>
                        </a:rPr>
                        <a:t>项目</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500">
                          <a:solidFill>
                            <a:srgbClr val="FFFFFF"/>
                          </a:solidFill>
                          <a:latin typeface="PingFang SC Regular"/>
                          <a:ea typeface="PingFang SC Regular"/>
                          <a:cs typeface="PingFang SC Regular"/>
                          <a:sym typeface="PingFang SC Regular"/>
                        </a:rPr>
                        <a:t>要求</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1107109">
                <a:tc>
                  <a:txBody>
                    <a:bodyPr/>
                    <a:lstStyle/>
                    <a:p>
                      <a:pPr marL="609600" marR="457200" algn="just" defTabSz="266700">
                        <a:spcBef>
                          <a:spcPts val="600"/>
                        </a:spcBef>
                        <a:defRPr>
                          <a:solidFill>
                            <a:srgbClr val="000000"/>
                          </a:solidFill>
                        </a:defRPr>
                      </a:pPr>
                      <a:r>
                        <a:rPr sz="2500">
                          <a:solidFill>
                            <a:srgbClr val="FFFFFF"/>
                          </a:solidFill>
                          <a:latin typeface="PingFang SC Regular"/>
                          <a:ea typeface="PingFang SC Regular"/>
                          <a:cs typeface="PingFang SC Regular"/>
                          <a:sym typeface="PingFang SC Regular"/>
                        </a:rPr>
                        <a:t>硬件设备</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500">
                          <a:solidFill>
                            <a:srgbClr val="FFFFFF"/>
                          </a:solidFill>
                          <a:latin typeface="PingFang SC Regular"/>
                          <a:ea typeface="PingFang SC Regular"/>
                          <a:cs typeface="PingFang SC Regular"/>
                          <a:sym typeface="PingFang SC Regular"/>
                        </a:rPr>
                        <a:t>IOS系统手机、Android系统手机、能使用浏览器的PC机</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52129">
                <a:tc>
                  <a:txBody>
                    <a:bodyPr/>
                    <a:lstStyle/>
                    <a:p>
                      <a:pPr marL="609600" marR="457200" algn="just" defTabSz="266700">
                        <a:spcBef>
                          <a:spcPts val="600"/>
                        </a:spcBef>
                        <a:defRPr>
                          <a:solidFill>
                            <a:srgbClr val="000000"/>
                          </a:solidFill>
                        </a:defRPr>
                      </a:pPr>
                      <a:r>
                        <a:rPr sz="2500">
                          <a:solidFill>
                            <a:srgbClr val="FFFFFF"/>
                          </a:solidFill>
                          <a:latin typeface="PingFang SC Regular"/>
                          <a:ea typeface="PingFang SC Regular"/>
                          <a:cs typeface="PingFang SC Regular"/>
                          <a:sym typeface="PingFang SC Regular"/>
                        </a:rPr>
                        <a:t>操作系统</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500">
                          <a:solidFill>
                            <a:srgbClr val="FFFFFF"/>
                          </a:solidFill>
                          <a:latin typeface="PingFang SC Regular"/>
                          <a:ea typeface="PingFang SC Regular"/>
                          <a:cs typeface="PingFang SC Regular"/>
                          <a:sym typeface="PingFang SC Regular"/>
                        </a:rPr>
                        <a:t>Windows 7/8/10，MacOS，IOS，Android</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940223">
                <a:tc>
                  <a:txBody>
                    <a:bodyPr/>
                    <a:lstStyle/>
                    <a:p>
                      <a:pPr marL="609600" marR="457200" algn="just" defTabSz="266700">
                        <a:spcBef>
                          <a:spcPts val="600"/>
                        </a:spcBef>
                        <a:defRPr>
                          <a:solidFill>
                            <a:srgbClr val="000000"/>
                          </a:solidFill>
                        </a:defRPr>
                      </a:pPr>
                      <a:r>
                        <a:rPr sz="2500">
                          <a:solidFill>
                            <a:srgbClr val="FFFFFF"/>
                          </a:solidFill>
                          <a:latin typeface="PingFang SC Regular"/>
                          <a:ea typeface="PingFang SC Regular"/>
                          <a:cs typeface="PingFang SC Regular"/>
                          <a:sym typeface="PingFang SC Regular"/>
                        </a:rPr>
                        <a:t>浏览器</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500">
                          <a:solidFill>
                            <a:srgbClr val="FFFFFF"/>
                          </a:solidFill>
                          <a:latin typeface="PingFang SC Regular"/>
                          <a:ea typeface="PingFang SC Regular"/>
                          <a:cs typeface="PingFang SC Regular"/>
                          <a:sym typeface="PingFang SC Regular"/>
                        </a:rPr>
                        <a:t>FireFox，Internet Explorer，Chrome等</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r h="612801">
                <a:tc>
                  <a:txBody>
                    <a:bodyPr/>
                    <a:lstStyle/>
                    <a:p>
                      <a:pPr marL="609600" marR="457200" algn="just" defTabSz="266700">
                        <a:spcBef>
                          <a:spcPts val="600"/>
                        </a:spcBef>
                        <a:defRPr>
                          <a:solidFill>
                            <a:srgbClr val="000000"/>
                          </a:solidFill>
                        </a:defRPr>
                      </a:pPr>
                      <a:r>
                        <a:rPr sz="2500">
                          <a:solidFill>
                            <a:srgbClr val="FFFFFF"/>
                          </a:solidFill>
                          <a:latin typeface="PingFang SC Regular"/>
                          <a:ea typeface="PingFang SC Regular"/>
                          <a:cs typeface="PingFang SC Regular"/>
                          <a:sym typeface="PingFang SC Regular"/>
                        </a:rPr>
                        <a:t>网络环境</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c>
                  <a:txBody>
                    <a:bodyPr/>
                    <a:lstStyle/>
                    <a:p>
                      <a:pPr marL="609600" marR="457200" algn="just" defTabSz="266700">
                        <a:spcBef>
                          <a:spcPts val="600"/>
                        </a:spcBef>
                        <a:defRPr>
                          <a:solidFill>
                            <a:srgbClr val="000000"/>
                          </a:solidFill>
                        </a:defRPr>
                      </a:pPr>
                      <a:r>
                        <a:rPr sz="2500">
                          <a:solidFill>
                            <a:srgbClr val="FFFFFF"/>
                          </a:solidFill>
                          <a:latin typeface="PingFang SC Regular"/>
                          <a:ea typeface="PingFang SC Regular"/>
                          <a:cs typeface="PingFang SC Regular"/>
                          <a:sym typeface="PingFang SC Regular"/>
                        </a:rPr>
                        <a:t>可连接至互联网</a:t>
                      </a:r>
                    </a:p>
                  </a:txBody>
                  <a:tcPr marL="63500" marR="63500" marT="0" marB="0" anchor="t" anchorCtr="0" horzOverflow="overflow">
                    <a:lnL w="6350">
                      <a:solidFill>
                        <a:srgbClr val="CBCBCB"/>
                      </a:solidFill>
                      <a:miter lim="400000"/>
                    </a:lnL>
                    <a:lnR w="6350">
                      <a:solidFill>
                        <a:srgbClr val="CBCBCB"/>
                      </a:solidFill>
                      <a:miter lim="400000"/>
                    </a:lnR>
                    <a:lnT w="6350">
                      <a:solidFill>
                        <a:srgbClr val="CBCBCB"/>
                      </a:solidFill>
                      <a:miter lim="400000"/>
                    </a:lnT>
                    <a:lnB w="6350">
                      <a:solidFill>
                        <a:srgbClr val="CBCBCB"/>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694" name="UML图例"/>
          <p:cNvSpPr txBox="1"/>
          <p:nvPr/>
        </p:nvSpPr>
        <p:spPr>
          <a:xfrm>
            <a:off x="5424792" y="961651"/>
            <a:ext cx="2155216"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UML图例</a:t>
            </a:r>
          </a:p>
        </p:txBody>
      </p:sp>
      <p:grpSp>
        <p:nvGrpSpPr>
          <p:cNvPr id="697" name="成组"/>
          <p:cNvGrpSpPr/>
          <p:nvPr/>
        </p:nvGrpSpPr>
        <p:grpSpPr>
          <a:xfrm>
            <a:off x="2634332" y="2019811"/>
            <a:ext cx="7736136" cy="6510299"/>
            <a:chOff x="0" y="0"/>
            <a:chExt cx="7736135" cy="6510298"/>
          </a:xfrm>
        </p:grpSpPr>
        <p:sp>
          <p:nvSpPr>
            <p:cNvPr id="695" name="矩形"/>
            <p:cNvSpPr/>
            <p:nvPr/>
          </p:nvSpPr>
          <p:spPr>
            <a:xfrm>
              <a:off x="141535" y="160298"/>
              <a:ext cx="7594601" cy="6350001"/>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696" name="图像" descr="图像"/>
            <p:cNvPicPr>
              <a:picLocks noChangeAspect="1"/>
            </p:cNvPicPr>
            <p:nvPr/>
          </p:nvPicPr>
          <p:blipFill>
            <a:blip r:embed="rId2">
              <a:extLst/>
            </a:blip>
            <a:stretch>
              <a:fillRect/>
            </a:stretch>
          </p:blipFill>
          <p:spPr>
            <a:xfrm>
              <a:off x="0" y="0"/>
              <a:ext cx="7594600" cy="6350000"/>
            </a:xfrm>
            <a:prstGeom prst="rect">
              <a:avLst/>
            </a:prstGeom>
            <a:ln w="12700" cap="flat">
              <a:noFill/>
              <a:miter lim="400000"/>
            </a:ln>
            <a:effectLst/>
          </p:spPr>
        </p:pic>
      </p:grpSp>
      <p:sp>
        <p:nvSpPr>
          <p:cNvPr id="698" name="游客访问论坛模块的状态机图"/>
          <p:cNvSpPr txBox="1"/>
          <p:nvPr/>
        </p:nvSpPr>
        <p:spPr>
          <a:xfrm>
            <a:off x="3968749" y="8813570"/>
            <a:ext cx="506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游客访问论坛模块的状态机图</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01" name="UML图例"/>
          <p:cNvSpPr txBox="1"/>
          <p:nvPr/>
        </p:nvSpPr>
        <p:spPr>
          <a:xfrm>
            <a:off x="5424792" y="961651"/>
            <a:ext cx="2155216"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UML图例</a:t>
            </a:r>
          </a:p>
        </p:txBody>
      </p:sp>
      <p:sp>
        <p:nvSpPr>
          <p:cNvPr id="702" name="论坛模块组件图"/>
          <p:cNvSpPr txBox="1"/>
          <p:nvPr/>
        </p:nvSpPr>
        <p:spPr>
          <a:xfrm>
            <a:off x="5111749" y="8813570"/>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论坛模块组件图</a:t>
            </a:r>
          </a:p>
        </p:txBody>
      </p:sp>
      <p:grpSp>
        <p:nvGrpSpPr>
          <p:cNvPr id="705" name="成组"/>
          <p:cNvGrpSpPr/>
          <p:nvPr/>
        </p:nvGrpSpPr>
        <p:grpSpPr>
          <a:xfrm>
            <a:off x="1873939" y="2393778"/>
            <a:ext cx="9256922" cy="5762366"/>
            <a:chOff x="0" y="0"/>
            <a:chExt cx="9256920" cy="5762364"/>
          </a:xfrm>
        </p:grpSpPr>
        <p:sp>
          <p:nvSpPr>
            <p:cNvPr id="703" name="矩形"/>
            <p:cNvSpPr/>
            <p:nvPr/>
          </p:nvSpPr>
          <p:spPr>
            <a:xfrm>
              <a:off x="0" y="0"/>
              <a:ext cx="9256921" cy="5762365"/>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a:defRPr sz="2400">
                  <a:effectLst>
                    <a:outerShdw sx="100000" sy="100000" kx="0" ky="0" algn="b" rotWithShape="0" blurRad="25400" dist="23998" dir="2700000">
                      <a:srgbClr val="000000">
                        <a:alpha val="31034"/>
                      </a:srgbClr>
                    </a:outerShdw>
                  </a:effectLst>
                </a:defRPr>
              </a:pPr>
            </a:p>
          </p:txBody>
        </p:sp>
        <p:pic>
          <p:nvPicPr>
            <p:cNvPr id="704" name="图像" descr="图像"/>
            <p:cNvPicPr>
              <a:picLocks noChangeAspect="1"/>
            </p:cNvPicPr>
            <p:nvPr/>
          </p:nvPicPr>
          <p:blipFill>
            <a:blip r:embed="rId2">
              <a:extLst/>
            </a:blip>
            <a:stretch>
              <a:fillRect/>
            </a:stretch>
          </p:blipFill>
          <p:spPr>
            <a:xfrm>
              <a:off x="371595" y="51502"/>
              <a:ext cx="8585201" cy="5473701"/>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08" name="测试用例"/>
          <p:cNvSpPr txBox="1"/>
          <p:nvPr/>
        </p:nvSpPr>
        <p:spPr>
          <a:xfrm>
            <a:off x="5480049" y="1623123"/>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测试用例</a:t>
            </a:r>
          </a:p>
        </p:txBody>
      </p:sp>
      <p:sp>
        <p:nvSpPr>
          <p:cNvPr id="709" name="*主要采用了兼容性测试和黑盒测试的边界值分析方法，错误推测法"/>
          <p:cNvSpPr txBox="1"/>
          <p:nvPr/>
        </p:nvSpPr>
        <p:spPr>
          <a:xfrm>
            <a:off x="2684119" y="7051462"/>
            <a:ext cx="7414879" cy="91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00">
                <a:latin typeface="PingFang SC Regular"/>
                <a:ea typeface="PingFang SC Regular"/>
                <a:cs typeface="PingFang SC Regular"/>
                <a:sym typeface="PingFang SC Regular"/>
              </a:defRPr>
            </a:lvl1pPr>
          </a:lstStyle>
          <a:p>
            <a:pPr/>
            <a:r>
              <a:t>*主要采用了兼容性测试和黑盒测试的边界值分析方法，错误推测法</a:t>
            </a:r>
          </a:p>
        </p:txBody>
      </p:sp>
      <p:sp>
        <p:nvSpPr>
          <p:cNvPr id="710" name="统计表"/>
          <p:cNvSpPr txBox="1"/>
          <p:nvPr/>
        </p:nvSpPr>
        <p:spPr>
          <a:xfrm>
            <a:off x="5873749" y="8575958"/>
            <a:ext cx="125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统计表</a:t>
            </a:r>
          </a:p>
        </p:txBody>
      </p:sp>
      <p:graphicFrame>
        <p:nvGraphicFramePr>
          <p:cNvPr id="711" name="表格"/>
          <p:cNvGraphicFramePr/>
          <p:nvPr/>
        </p:nvGraphicFramePr>
        <p:xfrm>
          <a:off x="3381274" y="3031761"/>
          <a:ext cx="6033269" cy="397608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006856"/>
                <a:gridCol w="2006856"/>
                <a:gridCol w="2006856"/>
              </a:tblGrid>
              <a:tr h="660563">
                <a:tc>
                  <a:txBody>
                    <a:bodyPr/>
                    <a:lstStyle/>
                    <a:p>
                      <a:pPr algn="l" defTabSz="457200">
                        <a:defRPr sz="2300">
                          <a:latin typeface="PingFang SC Regular"/>
                          <a:ea typeface="PingFang SC Regular"/>
                          <a:cs typeface="PingFang SC Regular"/>
                          <a:sym typeface="PingFang SC Regular"/>
                        </a:defRPr>
                      </a:pPr>
                    </a:p>
                  </a:txBody>
                  <a:tcPr marL="63500" marR="63500" marT="0" marB="0" anchor="ctr" anchorCtr="0" horzOverflow="overflow"/>
                </a:tc>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个数</a:t>
                      </a:r>
                    </a:p>
                  </a:txBody>
                  <a:tcPr marL="63500" marR="63500" marT="0" marB="0" anchor="ctr" anchorCtr="0" horzOverflow="overflow"/>
                </a:tc>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占比（%）</a:t>
                      </a:r>
                    </a:p>
                  </a:txBody>
                  <a:tcPr marL="63500" marR="63500" marT="0" marB="0" anchor="ctr" anchorCtr="0" horzOverflow="overflow"/>
                </a:tc>
              </a:tr>
              <a:tr h="660563">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教师</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164</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42</a:t>
                      </a:r>
                    </a:p>
                  </a:txBody>
                  <a:tcPr marL="63500" marR="63500" marT="0" marB="0" anchor="ctr" anchorCtr="0" horzOverflow="overflow"/>
                </a:tc>
              </a:tr>
              <a:tr h="660563">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学生</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133</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34</a:t>
                      </a:r>
                    </a:p>
                  </a:txBody>
                  <a:tcPr marL="63500" marR="63500" marT="0" marB="0" anchor="ctr" anchorCtr="0" horzOverflow="overflow"/>
                </a:tc>
              </a:tr>
              <a:tr h="660563">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管理员</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85</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22</a:t>
                      </a:r>
                    </a:p>
                  </a:txBody>
                  <a:tcPr marL="63500" marR="63500" marT="0" marB="0" anchor="ctr" anchorCtr="0" horzOverflow="overflow"/>
                </a:tc>
              </a:tr>
              <a:tr h="660563">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游客</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11</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3</a:t>
                      </a:r>
                    </a:p>
                  </a:txBody>
                  <a:tcPr marL="63500" marR="63500" marT="0" marB="0" anchor="ctr" anchorCtr="0" horzOverflow="overflow"/>
                </a:tc>
              </a:tr>
              <a:tr h="660563">
                <a:tc>
                  <a:txBody>
                    <a:bodyPr/>
                    <a:lstStyle/>
                    <a:p>
                      <a:pPr algn="l" defTabSz="457200">
                        <a:defRPr>
                          <a:solidFill>
                            <a:srgbClr val="000000"/>
                          </a:solidFill>
                        </a:defRPr>
                      </a:pPr>
                      <a:r>
                        <a:rPr sz="2300">
                          <a:solidFill>
                            <a:srgbClr val="FFFFFF"/>
                          </a:solidFill>
                          <a:latin typeface="PingFang SC Regular"/>
                          <a:ea typeface="PingFang SC Regular"/>
                          <a:cs typeface="PingFang SC Regular"/>
                          <a:sym typeface="PingFang SC Regular"/>
                        </a:rPr>
                        <a:t>总计</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393</a:t>
                      </a:r>
                    </a:p>
                  </a:txBody>
                  <a:tcPr marL="63500" marR="63500" marT="0" marB="0" anchor="ctr" anchorCtr="0" horzOverflow="overflow"/>
                </a:tc>
                <a:tc>
                  <a:txBody>
                    <a:bodyPr/>
                    <a:lstStyle/>
                    <a:p>
                      <a:pPr algn="r" defTabSz="457200">
                        <a:defRPr>
                          <a:solidFill>
                            <a:srgbClr val="000000"/>
                          </a:solidFill>
                        </a:defRPr>
                      </a:pPr>
                      <a:r>
                        <a:rPr sz="2300">
                          <a:solidFill>
                            <a:srgbClr val="FFFFFF"/>
                          </a:solidFill>
                          <a:latin typeface="PingFang SC Regular"/>
                          <a:ea typeface="PingFang SC Regular"/>
                          <a:cs typeface="PingFang SC Regular"/>
                          <a:sym typeface="PingFang SC Regular"/>
                        </a:rPr>
                        <a:t>100</a:t>
                      </a:r>
                    </a:p>
                  </a:txBody>
                  <a:tcPr marL="63500" marR="63500" marT="0" marB="0" anchor="ctr"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14" name="测试用例"/>
          <p:cNvSpPr txBox="1"/>
          <p:nvPr/>
        </p:nvSpPr>
        <p:spPr>
          <a:xfrm>
            <a:off x="5480049" y="575165"/>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测试用例</a:t>
            </a:r>
          </a:p>
        </p:txBody>
      </p:sp>
      <p:sp>
        <p:nvSpPr>
          <p:cNvPr id="715" name="学生发布帖子"/>
          <p:cNvSpPr txBox="1"/>
          <p:nvPr/>
        </p:nvSpPr>
        <p:spPr>
          <a:xfrm>
            <a:off x="5302250" y="8850040"/>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学生发布帖子</a:t>
            </a:r>
          </a:p>
        </p:txBody>
      </p:sp>
      <p:pic>
        <p:nvPicPr>
          <p:cNvPr id="716" name="屏幕快照 2019-01-16 01.15.57.png" descr="屏幕快照 2019-01-16 01.15.57.png"/>
          <p:cNvPicPr>
            <a:picLocks noChangeAspect="1"/>
          </p:cNvPicPr>
          <p:nvPr/>
        </p:nvPicPr>
        <p:blipFill>
          <a:blip r:embed="rId2">
            <a:extLst/>
          </a:blip>
          <a:stretch>
            <a:fillRect/>
          </a:stretch>
        </p:blipFill>
        <p:spPr>
          <a:xfrm>
            <a:off x="4051300" y="1632852"/>
            <a:ext cx="4902200" cy="6934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19" name="测试用例"/>
          <p:cNvSpPr txBox="1"/>
          <p:nvPr/>
        </p:nvSpPr>
        <p:spPr>
          <a:xfrm>
            <a:off x="5480049" y="575165"/>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测试用例</a:t>
            </a:r>
          </a:p>
        </p:txBody>
      </p:sp>
      <p:sp>
        <p:nvSpPr>
          <p:cNvPr id="720" name="管理员将查看意见反馈信息标为已读"/>
          <p:cNvSpPr txBox="1"/>
          <p:nvPr/>
        </p:nvSpPr>
        <p:spPr>
          <a:xfrm>
            <a:off x="3397250" y="8446979"/>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管理员将查看意见反馈信息标为已读</a:t>
            </a:r>
          </a:p>
        </p:txBody>
      </p:sp>
      <p:pic>
        <p:nvPicPr>
          <p:cNvPr id="721" name="屏幕快照 2019-01-16 01.15.52.png" descr="屏幕快照 2019-01-16 01.15.52.png"/>
          <p:cNvPicPr>
            <a:picLocks noChangeAspect="1"/>
          </p:cNvPicPr>
          <p:nvPr/>
        </p:nvPicPr>
        <p:blipFill>
          <a:blip r:embed="rId2">
            <a:extLst/>
          </a:blip>
          <a:stretch>
            <a:fillRect/>
          </a:stretch>
        </p:blipFill>
        <p:spPr>
          <a:xfrm>
            <a:off x="3382704" y="2271968"/>
            <a:ext cx="6239393" cy="56559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24" name="用户手册"/>
          <p:cNvSpPr txBox="1"/>
          <p:nvPr/>
        </p:nvSpPr>
        <p:spPr>
          <a:xfrm>
            <a:off x="5480049" y="1060089"/>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用户手册</a:t>
            </a:r>
          </a:p>
        </p:txBody>
      </p:sp>
      <p:grpSp>
        <p:nvGrpSpPr>
          <p:cNvPr id="727" name="51251547567542_.pic_hd.jpg"/>
          <p:cNvGrpSpPr/>
          <p:nvPr/>
        </p:nvGrpSpPr>
        <p:grpSpPr>
          <a:xfrm>
            <a:off x="2755900" y="2335072"/>
            <a:ext cx="7493000" cy="6045201"/>
            <a:chOff x="0" y="0"/>
            <a:chExt cx="7493000" cy="6045200"/>
          </a:xfrm>
        </p:grpSpPr>
        <p:pic>
          <p:nvPicPr>
            <p:cNvPr id="726" name="51251547567542_.pic_hd.jpg" descr="51251547567542_.pic_hd.jpg"/>
            <p:cNvPicPr>
              <a:picLocks noChangeAspect="1"/>
            </p:cNvPicPr>
            <p:nvPr/>
          </p:nvPicPr>
          <p:blipFill>
            <a:blip r:embed="rId2">
              <a:extLst/>
            </a:blip>
            <a:stretch>
              <a:fillRect/>
            </a:stretch>
          </p:blipFill>
          <p:spPr>
            <a:xfrm>
              <a:off x="88900" y="50800"/>
              <a:ext cx="7315200" cy="5816600"/>
            </a:xfrm>
            <a:prstGeom prst="rect">
              <a:avLst/>
            </a:prstGeom>
            <a:ln>
              <a:noFill/>
            </a:ln>
            <a:effectLst/>
          </p:spPr>
        </p:pic>
        <p:pic>
          <p:nvPicPr>
            <p:cNvPr id="725" name="51251547567542_.pic_hd.jpg" descr="51251547567542_.pic_hd.jpg"/>
            <p:cNvPicPr>
              <a:picLocks noChangeAspect="0"/>
            </p:cNvPicPr>
            <p:nvPr/>
          </p:nvPicPr>
          <p:blipFill>
            <a:blip r:embed="rId3">
              <a:extLst/>
            </a:blip>
            <a:stretch>
              <a:fillRect/>
            </a:stretch>
          </p:blipFill>
          <p:spPr>
            <a:xfrm>
              <a:off x="0" y="0"/>
              <a:ext cx="7493000" cy="6045200"/>
            </a:xfrm>
            <a:prstGeom prst="rect">
              <a:avLst/>
            </a:prstGeom>
            <a:effectLst/>
          </p:spPr>
        </p:pic>
      </p:grpSp>
      <p:sp>
        <p:nvSpPr>
          <p:cNvPr id="728" name="当教师需要新建课程公告"/>
          <p:cNvSpPr txBox="1"/>
          <p:nvPr/>
        </p:nvSpPr>
        <p:spPr>
          <a:xfrm>
            <a:off x="4349749" y="8880556"/>
            <a:ext cx="4305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当教师需要新建课程公告</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需求规格说明"/>
          <p:cNvSpPr txBox="1"/>
          <p:nvPr/>
        </p:nvSpPr>
        <p:spPr>
          <a:xfrm>
            <a:off x="550001" y="499215"/>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PingFang SC Semibold"/>
                <a:ea typeface="PingFang SC Semibold"/>
                <a:cs typeface="PingFang SC Semibold"/>
                <a:sym typeface="PingFang SC Semibold"/>
              </a:defRPr>
            </a:lvl1pPr>
          </a:lstStyle>
          <a:p>
            <a:pPr/>
            <a:r>
              <a:t>需求规格说明</a:t>
            </a:r>
          </a:p>
        </p:txBody>
      </p:sp>
      <p:sp>
        <p:nvSpPr>
          <p:cNvPr id="731" name="用户手册"/>
          <p:cNvSpPr txBox="1"/>
          <p:nvPr/>
        </p:nvSpPr>
        <p:spPr>
          <a:xfrm>
            <a:off x="5480049" y="1143501"/>
            <a:ext cx="2044701"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PingFang SC Semibold"/>
                <a:ea typeface="PingFang SC Semibold"/>
                <a:cs typeface="PingFang SC Semibold"/>
                <a:sym typeface="PingFang SC Semibold"/>
              </a:defRPr>
            </a:lvl1pPr>
          </a:lstStyle>
          <a:p>
            <a:pPr/>
            <a:r>
              <a:t>用户手册</a:t>
            </a:r>
          </a:p>
        </p:txBody>
      </p:sp>
      <p:pic>
        <p:nvPicPr>
          <p:cNvPr id="732" name="51271547567595_.pic_hd.jpg" descr="51271547567595_.pic_hd.jpg"/>
          <p:cNvPicPr>
            <a:picLocks noChangeAspect="1"/>
          </p:cNvPicPr>
          <p:nvPr/>
        </p:nvPicPr>
        <p:blipFill>
          <a:blip r:embed="rId2">
            <a:extLst/>
          </a:blip>
          <a:stretch>
            <a:fillRect/>
          </a:stretch>
        </p:blipFill>
        <p:spPr>
          <a:xfrm>
            <a:off x="3289530" y="2404860"/>
            <a:ext cx="6425740" cy="5989039"/>
          </a:xfrm>
          <a:prstGeom prst="rect">
            <a:avLst/>
          </a:prstGeom>
          <a:ln w="12700">
            <a:miter lim="400000"/>
          </a:ln>
        </p:spPr>
      </p:pic>
      <p:sp>
        <p:nvSpPr>
          <p:cNvPr id="733" name="当教师需要新建课程公告"/>
          <p:cNvSpPr txBox="1"/>
          <p:nvPr/>
        </p:nvSpPr>
        <p:spPr>
          <a:xfrm>
            <a:off x="4349749" y="8880556"/>
            <a:ext cx="4305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PingFang SC Semibold"/>
                <a:ea typeface="PingFang SC Semibold"/>
                <a:cs typeface="PingFang SC Semibold"/>
                <a:sym typeface="PingFang SC Semibold"/>
              </a:defRPr>
            </a:lvl1pPr>
          </a:lstStyle>
          <a:p>
            <a:pPr/>
            <a:r>
              <a:t>当教师需要新建课程公告</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